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handoutMasterIdLst>
    <p:handoutMasterId r:id="rId23"/>
  </p:handoutMasterIdLst>
  <p:sldIdLst>
    <p:sldId id="256" r:id="rId2"/>
    <p:sldId id="257" r:id="rId3"/>
    <p:sldId id="259" r:id="rId4"/>
    <p:sldId id="261" r:id="rId5"/>
    <p:sldId id="262" r:id="rId6"/>
    <p:sldId id="271" r:id="rId7"/>
    <p:sldId id="274" r:id="rId8"/>
    <p:sldId id="272" r:id="rId9"/>
    <p:sldId id="275" r:id="rId10"/>
    <p:sldId id="273" r:id="rId11"/>
    <p:sldId id="279" r:id="rId12"/>
    <p:sldId id="263" r:id="rId13"/>
    <p:sldId id="268" r:id="rId14"/>
    <p:sldId id="282" r:id="rId15"/>
    <p:sldId id="283" r:id="rId16"/>
    <p:sldId id="281" r:id="rId17"/>
    <p:sldId id="280" r:id="rId18"/>
    <p:sldId id="277" r:id="rId19"/>
    <p:sldId id="278" r:id="rId20"/>
    <p:sldId id="258" r:id="rId21"/>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ila Henna Marika" initials="LHM" lastIdx="1" clrIdx="0">
    <p:extLst>
      <p:ext uri="{19B8F6BF-5375-455C-9EA6-DF929625EA0E}">
        <p15:presenceInfo xmlns:p15="http://schemas.microsoft.com/office/powerpoint/2012/main" userId="S-1-5-21-1060284298-573735546-725345543-539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32"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C59B044-E506-460A-9CDD-06DD3430B971}" type="datetimeFigureOut">
              <a:rPr lang="fi-FI" smtClean="0"/>
              <a:t>11.11.2021</a:t>
            </a:fld>
            <a:endParaRPr lang="fi-FI"/>
          </a:p>
        </p:txBody>
      </p:sp>
      <p:sp>
        <p:nvSpPr>
          <p:cNvPr id="4" name="Alatunnisteen paikkamerk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8FE449A-A888-459B-BFEC-E74FE9A1F5F1}" type="slidenum">
              <a:rPr lang="fi-FI" smtClean="0"/>
              <a:t>‹#›</a:t>
            </a:fld>
            <a:endParaRPr lang="fi-FI"/>
          </a:p>
        </p:txBody>
      </p:sp>
    </p:spTree>
    <p:extLst>
      <p:ext uri="{BB962C8B-B14F-4D97-AF65-F5344CB8AC3E}">
        <p14:creationId xmlns:p14="http://schemas.microsoft.com/office/powerpoint/2010/main" val="3345033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FC60F03-7457-4CB4-8BC1-9C1850FCDA5D}" type="datetimeFigureOut">
              <a:rPr lang="fi-FI" smtClean="0"/>
              <a:t>11.11.2021</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FE26744-37E4-43A8-A734-C023D0F7815E}" type="slidenum">
              <a:rPr lang="fi-FI" smtClean="0"/>
              <a:t>‹#›</a:t>
            </a:fld>
            <a:endParaRPr lang="fi-FI"/>
          </a:p>
        </p:txBody>
      </p:sp>
    </p:spTree>
    <p:extLst>
      <p:ext uri="{BB962C8B-B14F-4D97-AF65-F5344CB8AC3E}">
        <p14:creationId xmlns:p14="http://schemas.microsoft.com/office/powerpoint/2010/main" val="3480831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FE26744-37E4-43A8-A734-C023D0F7815E}" type="slidenum">
              <a:rPr lang="fi-FI" smtClean="0"/>
              <a:t>3</a:t>
            </a:fld>
            <a:endParaRPr lang="fi-FI"/>
          </a:p>
        </p:txBody>
      </p:sp>
    </p:spTree>
    <p:extLst>
      <p:ext uri="{BB962C8B-B14F-4D97-AF65-F5344CB8AC3E}">
        <p14:creationId xmlns:p14="http://schemas.microsoft.com/office/powerpoint/2010/main" val="360368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smtClean="0">
                <a:solidFill>
                  <a:schemeClr val="tx1"/>
                </a:solidFill>
                <a:effectLst/>
                <a:latin typeface="+mn-lt"/>
                <a:ea typeface="+mn-ea"/>
                <a:cs typeface="+mn-cs"/>
              </a:rPr>
              <a:t>Me kaikki kannamme bakteereita, niitä on pelkästään suolistossamme 1,5 kiloa!</a:t>
            </a:r>
            <a:endParaRPr lang="fi-FI" dirty="0"/>
          </a:p>
        </p:txBody>
      </p:sp>
      <p:sp>
        <p:nvSpPr>
          <p:cNvPr id="4" name="Dian numeron paikkamerkki 3"/>
          <p:cNvSpPr>
            <a:spLocks noGrp="1"/>
          </p:cNvSpPr>
          <p:nvPr>
            <p:ph type="sldNum" sz="quarter" idx="10"/>
          </p:nvPr>
        </p:nvSpPr>
        <p:spPr/>
        <p:txBody>
          <a:bodyPr/>
          <a:lstStyle/>
          <a:p>
            <a:fld id="{8FE26744-37E4-43A8-A734-C023D0F7815E}" type="slidenum">
              <a:rPr lang="fi-FI" smtClean="0"/>
              <a:t>4</a:t>
            </a:fld>
            <a:endParaRPr lang="fi-FI"/>
          </a:p>
        </p:txBody>
      </p:sp>
    </p:spTree>
    <p:extLst>
      <p:ext uri="{BB962C8B-B14F-4D97-AF65-F5344CB8AC3E}">
        <p14:creationId xmlns:p14="http://schemas.microsoft.com/office/powerpoint/2010/main" val="127055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solidFill>
                  <a:srgbClr val="FF0000"/>
                </a:solidFill>
              </a:rPr>
              <a:t>Vuodesta 2015 </a:t>
            </a:r>
            <a:r>
              <a:rPr lang="fi-FI" dirty="0" err="1" smtClean="0">
                <a:solidFill>
                  <a:srgbClr val="FF0000"/>
                </a:solidFill>
              </a:rPr>
              <a:t>e.colia</a:t>
            </a:r>
            <a:r>
              <a:rPr lang="fi-FI" dirty="0" smtClean="0">
                <a:solidFill>
                  <a:srgbClr val="FF0000"/>
                </a:solidFill>
              </a:rPr>
              <a:t> ei ole enää rekisteröity, eikä</a:t>
            </a:r>
            <a:r>
              <a:rPr lang="fi-FI" baseline="0" dirty="0" smtClean="0">
                <a:solidFill>
                  <a:srgbClr val="FF0000"/>
                </a:solidFill>
              </a:rPr>
              <a:t> ole aiheuttanut epidemioita!</a:t>
            </a:r>
            <a:endParaRPr lang="fi-FI" dirty="0">
              <a:solidFill>
                <a:srgbClr val="FF0000"/>
              </a:solidFill>
            </a:endParaRPr>
          </a:p>
        </p:txBody>
      </p:sp>
      <p:sp>
        <p:nvSpPr>
          <p:cNvPr id="4" name="Dian numeron paikkamerkki 3"/>
          <p:cNvSpPr>
            <a:spLocks noGrp="1"/>
          </p:cNvSpPr>
          <p:nvPr>
            <p:ph type="sldNum" sz="quarter" idx="10"/>
          </p:nvPr>
        </p:nvSpPr>
        <p:spPr/>
        <p:txBody>
          <a:bodyPr/>
          <a:lstStyle/>
          <a:p>
            <a:fld id="{8FE26744-37E4-43A8-A734-C023D0F7815E}" type="slidenum">
              <a:rPr lang="fi-FI" smtClean="0"/>
              <a:t>8</a:t>
            </a:fld>
            <a:endParaRPr lang="fi-FI"/>
          </a:p>
        </p:txBody>
      </p:sp>
    </p:spTree>
    <p:extLst>
      <p:ext uri="{BB962C8B-B14F-4D97-AF65-F5344CB8AC3E}">
        <p14:creationId xmlns:p14="http://schemas.microsoft.com/office/powerpoint/2010/main" val="216111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Wc-pöntön klooraus</a:t>
            </a:r>
            <a:endParaRPr lang="fi-FI" dirty="0"/>
          </a:p>
        </p:txBody>
      </p:sp>
      <p:sp>
        <p:nvSpPr>
          <p:cNvPr id="4" name="Dian numeron paikkamerkki 3"/>
          <p:cNvSpPr>
            <a:spLocks noGrp="1"/>
          </p:cNvSpPr>
          <p:nvPr>
            <p:ph type="sldNum" sz="quarter" idx="10"/>
          </p:nvPr>
        </p:nvSpPr>
        <p:spPr/>
        <p:txBody>
          <a:bodyPr/>
          <a:lstStyle/>
          <a:p>
            <a:fld id="{8FE26744-37E4-43A8-A734-C023D0F7815E}" type="slidenum">
              <a:rPr lang="fi-FI" smtClean="0"/>
              <a:t>9</a:t>
            </a:fld>
            <a:endParaRPr lang="fi-FI"/>
          </a:p>
        </p:txBody>
      </p:sp>
    </p:spTree>
    <p:extLst>
      <p:ext uri="{BB962C8B-B14F-4D97-AF65-F5344CB8AC3E}">
        <p14:creationId xmlns:p14="http://schemas.microsoft.com/office/powerpoint/2010/main" val="125138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*Yhteys </a:t>
            </a:r>
            <a:r>
              <a:rPr lang="fi-FI" dirty="0" err="1" smtClean="0"/>
              <a:t>Ityy:n</a:t>
            </a:r>
            <a:r>
              <a:rPr lang="fi-FI" dirty="0" smtClean="0"/>
              <a:t>, </a:t>
            </a:r>
          </a:p>
          <a:p>
            <a:r>
              <a:rPr lang="fi-FI" dirty="0" smtClean="0"/>
              <a:t>*kertakäyttöiset välineet, kaikki hävitetään lopuksi</a:t>
            </a:r>
          </a:p>
          <a:p>
            <a:r>
              <a:rPr lang="fi-FI" dirty="0" smtClean="0"/>
              <a:t>*potilaan täytyy pysyä huoneessa, </a:t>
            </a:r>
          </a:p>
          <a:p>
            <a:r>
              <a:rPr lang="fi-FI" dirty="0" smtClean="0"/>
              <a:t>*ennen kuljettamista sängynlaidat pyyhitään kloorilla, </a:t>
            </a:r>
          </a:p>
          <a:p>
            <a:r>
              <a:rPr lang="fi-FI" dirty="0" smtClean="0"/>
              <a:t>*päivittäinen siivous 2x/vrk, lavuaarien, pöntön ja lattiakaivojen klooraus, </a:t>
            </a:r>
            <a:r>
              <a:rPr lang="fi-FI" dirty="0" err="1" smtClean="0"/>
              <a:t>nocospray</a:t>
            </a:r>
            <a:r>
              <a:rPr lang="fi-FI" dirty="0" smtClean="0"/>
              <a:t> -&gt; YMPÄRISTÖNÄYTTEET ENNEN UUTTA POTILASTA!</a:t>
            </a:r>
            <a:endParaRPr lang="fi-FI" dirty="0"/>
          </a:p>
        </p:txBody>
      </p:sp>
      <p:sp>
        <p:nvSpPr>
          <p:cNvPr id="4" name="Dian numeron paikkamerkki 3"/>
          <p:cNvSpPr>
            <a:spLocks noGrp="1"/>
          </p:cNvSpPr>
          <p:nvPr>
            <p:ph type="sldNum" sz="quarter" idx="10"/>
          </p:nvPr>
        </p:nvSpPr>
        <p:spPr/>
        <p:txBody>
          <a:bodyPr/>
          <a:lstStyle/>
          <a:p>
            <a:fld id="{8FE26744-37E4-43A8-A734-C023D0F7815E}" type="slidenum">
              <a:rPr lang="fi-FI" smtClean="0"/>
              <a:t>10</a:t>
            </a:fld>
            <a:endParaRPr lang="fi-FI"/>
          </a:p>
        </p:txBody>
      </p:sp>
    </p:spTree>
    <p:extLst>
      <p:ext uri="{BB962C8B-B14F-4D97-AF65-F5344CB8AC3E}">
        <p14:creationId xmlns:p14="http://schemas.microsoft.com/office/powerpoint/2010/main" val="328077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Mistä potilaalla voidaan todeta moniresistentin mikrobin </a:t>
            </a:r>
            <a:r>
              <a:rPr lang="fi-FI" dirty="0" err="1" smtClean="0"/>
              <a:t>kantajuus</a:t>
            </a:r>
            <a:r>
              <a:rPr lang="fi-FI" dirty="0" smtClean="0"/>
              <a:t>?</a:t>
            </a:r>
            <a:endParaRPr lang="fi-FI" dirty="0"/>
          </a:p>
        </p:txBody>
      </p:sp>
      <p:sp>
        <p:nvSpPr>
          <p:cNvPr id="4" name="Dian numeron paikkamerkki 3"/>
          <p:cNvSpPr>
            <a:spLocks noGrp="1"/>
          </p:cNvSpPr>
          <p:nvPr>
            <p:ph type="sldNum" sz="quarter" idx="10"/>
          </p:nvPr>
        </p:nvSpPr>
        <p:spPr/>
        <p:txBody>
          <a:bodyPr/>
          <a:lstStyle/>
          <a:p>
            <a:fld id="{8FE26744-37E4-43A8-A734-C023D0F7815E}" type="slidenum">
              <a:rPr lang="fi-FI" smtClean="0"/>
              <a:t>12</a:t>
            </a:fld>
            <a:endParaRPr lang="fi-FI"/>
          </a:p>
        </p:txBody>
      </p:sp>
    </p:spTree>
    <p:extLst>
      <p:ext uri="{BB962C8B-B14F-4D97-AF65-F5344CB8AC3E}">
        <p14:creationId xmlns:p14="http://schemas.microsoft.com/office/powerpoint/2010/main" val="118786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8:notes"/>
          <p:cNvSpPr txBox="1">
            <a:spLocks noGrp="1"/>
          </p:cNvSpPr>
          <p:nvPr>
            <p:ph type="body" idx="1"/>
          </p:nvPr>
        </p:nvSpPr>
        <p:spPr>
          <a:xfrm>
            <a:off x="673788" y="5186075"/>
            <a:ext cx="5390305" cy="42431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0" i="0" kern="1200" dirty="0" smtClean="0">
                <a:solidFill>
                  <a:schemeClr val="tx1"/>
                </a:solidFill>
                <a:effectLst/>
                <a:latin typeface="+mn-lt"/>
                <a:ea typeface="+mn-ea"/>
                <a:cs typeface="+mn-cs"/>
              </a:rPr>
              <a:t>Sairaalassa moniresistentin bakteerin </a:t>
            </a:r>
            <a:r>
              <a:rPr lang="fi-FI" sz="1200" b="0" i="0" kern="1200" dirty="0" err="1" smtClean="0">
                <a:solidFill>
                  <a:schemeClr val="tx1"/>
                </a:solidFill>
                <a:effectLst/>
                <a:latin typeface="+mn-lt"/>
                <a:ea typeface="+mn-ea"/>
                <a:cs typeface="+mn-cs"/>
              </a:rPr>
              <a:t>kantajuudella</a:t>
            </a:r>
            <a:r>
              <a:rPr lang="fi-FI" sz="1200" b="0" i="0" kern="1200" dirty="0" smtClean="0">
                <a:solidFill>
                  <a:schemeClr val="tx1"/>
                </a:solidFill>
                <a:effectLst/>
                <a:latin typeface="+mn-lt"/>
                <a:ea typeface="+mn-ea"/>
                <a:cs typeface="+mn-cs"/>
              </a:rPr>
              <a:t> on enemmän merkitystä kuin kotona, sillä siellä </a:t>
            </a:r>
            <a:r>
              <a:rPr lang="fi-FI" sz="1200" b="1" i="0" kern="1200" dirty="0" smtClean="0">
                <a:solidFill>
                  <a:schemeClr val="tx1"/>
                </a:solidFill>
                <a:effectLst/>
                <a:latin typeface="+mn-lt"/>
                <a:ea typeface="+mn-ea"/>
                <a:cs typeface="+mn-cs"/>
              </a:rPr>
              <a:t>potilaiden riski oireisen infektion kehittymiselle on suurempi kuin terveillä.</a:t>
            </a:r>
            <a:r>
              <a:rPr lang="fi-FI" sz="1200" b="0" i="0" kern="1200" dirty="0" smtClean="0">
                <a:solidFill>
                  <a:schemeClr val="tx1"/>
                </a:solidFill>
                <a:effectLst/>
                <a:latin typeface="+mn-lt"/>
                <a:ea typeface="+mn-ea"/>
                <a:cs typeface="+mn-cs"/>
              </a:rPr>
              <a:t> Sairaalassa on heikkokuntoisia potilaita ja potilaita, joiden infektiopuolustuskyky on alentunut ja joille asetetaan katetreja tai tehdään ihoa tai limakalvoja läpäiseviä leikkauksia, joissa bakteerit voivat päästä ihon ja limakalvojen sisään. Näin syntyvä infektio olisi erityisen hankala hoitaa, jos se olisi moniresistentin mikrobin aiheuttama.</a:t>
            </a:r>
            <a:endParaRPr dirty="0"/>
          </a:p>
        </p:txBody>
      </p:sp>
      <p:sp>
        <p:nvSpPr>
          <p:cNvPr id="127" name="Google Shape;127;p8:notes"/>
          <p:cNvSpPr txBox="1">
            <a:spLocks noGrp="1"/>
          </p:cNvSpPr>
          <p:nvPr>
            <p:ph type="sldNum" idx="12"/>
          </p:nvPr>
        </p:nvSpPr>
        <p:spPr>
          <a:xfrm>
            <a:off x="3816574" y="10235580"/>
            <a:ext cx="2919748" cy="54068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13</a:t>
            </a:fld>
            <a:endParaRPr/>
          </a:p>
        </p:txBody>
      </p:sp>
    </p:spTree>
    <p:extLst>
      <p:ext uri="{BB962C8B-B14F-4D97-AF65-F5344CB8AC3E}">
        <p14:creationId xmlns:p14="http://schemas.microsoft.com/office/powerpoint/2010/main" val="425310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Heikko</a:t>
            </a:r>
            <a:r>
              <a:rPr lang="fi-FI" baseline="0" dirty="0" smtClean="0"/>
              <a:t> vastustuskyky infektioita vastaan ja paljon antibioottien käyttöä -&gt; resistentit kannat pääsevät yleistymään normaalifloorassa</a:t>
            </a:r>
            <a:endParaRPr lang="fi-FI" dirty="0"/>
          </a:p>
        </p:txBody>
      </p:sp>
      <p:sp>
        <p:nvSpPr>
          <p:cNvPr id="4" name="Dian numeron paikkamerkki 3"/>
          <p:cNvSpPr>
            <a:spLocks noGrp="1"/>
          </p:cNvSpPr>
          <p:nvPr>
            <p:ph type="sldNum" sz="quarter" idx="10"/>
          </p:nvPr>
        </p:nvSpPr>
        <p:spPr/>
        <p:txBody>
          <a:bodyPr/>
          <a:lstStyle/>
          <a:p>
            <a:fld id="{8FE26744-37E4-43A8-A734-C023D0F7815E}" type="slidenum">
              <a:rPr lang="fi-FI" smtClean="0"/>
              <a:t>18</a:t>
            </a:fld>
            <a:endParaRPr lang="fi-FI"/>
          </a:p>
        </p:txBody>
      </p:sp>
    </p:spTree>
    <p:extLst>
      <p:ext uri="{BB962C8B-B14F-4D97-AF65-F5344CB8AC3E}">
        <p14:creationId xmlns:p14="http://schemas.microsoft.com/office/powerpoint/2010/main" val="2577844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5039883" y="1844825"/>
            <a:ext cx="6528725" cy="1755627"/>
          </a:xfrm>
        </p:spPr>
        <p:txBody>
          <a:bodyPr>
            <a:noAutofit/>
          </a:bodyPr>
          <a:lstStyle>
            <a:lvl1pPr marL="0" marR="0" indent="0" algn="l" defTabSz="1219170" rtl="0" eaLnBrk="1" fontAlgn="auto" latinLnBrk="0" hangingPunct="1">
              <a:lnSpc>
                <a:spcPct val="100000"/>
              </a:lnSpc>
              <a:spcBef>
                <a:spcPct val="0"/>
              </a:spcBef>
              <a:spcAft>
                <a:spcPts val="0"/>
              </a:spcAft>
              <a:buClrTx/>
              <a:buSzTx/>
              <a:buFontTx/>
              <a:buNone/>
              <a:tabLst/>
              <a:defRPr sz="2933" baseline="0">
                <a:latin typeface="Trebuchet MS" pitchFamily="34" charset="0"/>
              </a:defRPr>
            </a:lvl1pPr>
          </a:lstStyle>
          <a:p>
            <a:r>
              <a:rPr lang="fi-FI" dirty="0" smtClean="0"/>
              <a:t>HUOM! Tämä mallipohja on 16:9 suhteella. Jos tulostat esityksen valitse Tulosta-toiminnon Koko sivun diat –rivin vaihtoehdoista ”Sovita paperikokoon” </a:t>
            </a:r>
            <a:br>
              <a:rPr lang="fi-FI" dirty="0" smtClean="0"/>
            </a:br>
            <a:r>
              <a:rPr lang="fi-FI" dirty="0" smtClean="0"/>
              <a:t>Lisää otsikko napsauttamalla. </a:t>
            </a:r>
            <a:endParaRPr lang="fi-FI" dirty="0"/>
          </a:p>
        </p:txBody>
      </p:sp>
      <p:sp>
        <p:nvSpPr>
          <p:cNvPr id="3" name="Alaotsikko 2"/>
          <p:cNvSpPr>
            <a:spLocks noGrp="1"/>
          </p:cNvSpPr>
          <p:nvPr>
            <p:ph type="subTitle" idx="1"/>
          </p:nvPr>
        </p:nvSpPr>
        <p:spPr>
          <a:xfrm>
            <a:off x="5071460" y="3909053"/>
            <a:ext cx="6336704" cy="1752600"/>
          </a:xfrm>
        </p:spPr>
        <p:txBody>
          <a:bodyPr/>
          <a:lstStyle>
            <a:lvl1pPr marL="0" indent="0" algn="l">
              <a:buNone/>
              <a:defRPr sz="3733">
                <a:solidFill>
                  <a:schemeClr val="tx1">
                    <a:tint val="75000"/>
                  </a:schemeClr>
                </a:solidFill>
                <a:latin typeface="Trebuchet MS"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sp>
        <p:nvSpPr>
          <p:cNvPr id="8" name="Päivämäärän paikkamerkki 3"/>
          <p:cNvSpPr>
            <a:spLocks noGrp="1"/>
          </p:cNvSpPr>
          <p:nvPr>
            <p:ph type="dt" sz="half" idx="10"/>
          </p:nvPr>
        </p:nvSpPr>
        <p:spPr>
          <a:xfrm>
            <a:off x="335360" y="6356351"/>
            <a:ext cx="1870901" cy="365125"/>
          </a:xfrm>
        </p:spPr>
        <p:txBody>
          <a:bodyPr/>
          <a:lstStyle>
            <a:lvl1pPr>
              <a:defRPr>
                <a:latin typeface="Trebuchet MS" pitchFamily="34" charset="0"/>
              </a:defRPr>
            </a:lvl1pPr>
          </a:lstStyle>
          <a:p>
            <a:fld id="{490F4D76-8EEB-46C2-9273-DCBB3C60747E}" type="datetimeFigureOut">
              <a:rPr lang="fi-FI" smtClean="0"/>
              <a:t>11.11.2021</a:t>
            </a:fld>
            <a:endParaRPr lang="fi-FI"/>
          </a:p>
        </p:txBody>
      </p:sp>
      <p:sp>
        <p:nvSpPr>
          <p:cNvPr id="5" name="Kuvan paikkamerkki 4"/>
          <p:cNvSpPr>
            <a:spLocks noGrp="1"/>
          </p:cNvSpPr>
          <p:nvPr>
            <p:ph type="pic" sz="quarter" idx="12"/>
          </p:nvPr>
        </p:nvSpPr>
        <p:spPr>
          <a:xfrm>
            <a:off x="334436" y="140401"/>
            <a:ext cx="4322233" cy="5545137"/>
          </a:xfrm>
        </p:spPr>
        <p:txBody>
          <a:bodyPr/>
          <a:lstStyle>
            <a:lvl1pPr marL="0" indent="0">
              <a:buNone/>
              <a:defRPr/>
            </a:lvl1pPr>
          </a:lstStyle>
          <a:p>
            <a:r>
              <a:rPr lang="fi-FI" smtClean="0"/>
              <a:t>Lisää kuva napsauttamalla kuvaketta</a:t>
            </a:r>
            <a:endParaRPr lang="fi-FI"/>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873" y="592667"/>
            <a:ext cx="3934884"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51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petus dia">
    <p:spTree>
      <p:nvGrpSpPr>
        <p:cNvPr id="1" name=""/>
        <p:cNvGrpSpPr/>
        <p:nvPr/>
      </p:nvGrpSpPr>
      <p:grpSpPr>
        <a:xfrm>
          <a:off x="0" y="0"/>
          <a:ext cx="0" cy="0"/>
          <a:chOff x="0" y="0"/>
          <a:chExt cx="0" cy="0"/>
        </a:xfrm>
      </p:grpSpPr>
      <p:sp>
        <p:nvSpPr>
          <p:cNvPr id="9" name="Otsikko 1"/>
          <p:cNvSpPr>
            <a:spLocks noGrp="1"/>
          </p:cNvSpPr>
          <p:nvPr>
            <p:ph type="title" hasCustomPrompt="1"/>
          </p:nvPr>
        </p:nvSpPr>
        <p:spPr>
          <a:xfrm>
            <a:off x="1199456" y="2420888"/>
            <a:ext cx="9793088" cy="730003"/>
          </a:xfrm>
        </p:spPr>
        <p:txBody>
          <a:bodyPr anchor="b">
            <a:noAutofit/>
          </a:bodyPr>
          <a:lstStyle>
            <a:lvl1pPr algn="ctr">
              <a:defRPr sz="3733" b="1">
                <a:solidFill>
                  <a:srgbClr val="00A9C8"/>
                </a:solidFill>
                <a:latin typeface="Trebuchet MS" pitchFamily="34" charset="0"/>
              </a:defRPr>
            </a:lvl1pPr>
          </a:lstStyle>
          <a:p>
            <a:r>
              <a:rPr lang="fi-FI" dirty="0" smtClean="0"/>
              <a:t>Yhteydenottotiedot</a:t>
            </a:r>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76" y="3332990"/>
            <a:ext cx="2990849" cy="256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85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490F4D76-8EEB-46C2-9273-DCBB3C60747E}" type="datetimeFigureOut">
              <a:rPr lang="fi-FI" smtClean="0"/>
              <a:t>11.11.2021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B51192C-BB32-49BC-9146-9420F343FDC5}" type="slidenum">
              <a:rPr lang="fi-FI" smtClean="0"/>
              <a:t>‹#›</a:t>
            </a:fld>
            <a:endParaRPr lang="fi-FI"/>
          </a:p>
        </p:txBody>
      </p:sp>
    </p:spTree>
    <p:extLst>
      <p:ext uri="{BB962C8B-B14F-4D97-AF65-F5344CB8AC3E}">
        <p14:creationId xmlns:p14="http://schemas.microsoft.com/office/powerpoint/2010/main" val="252374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 englanti">
    <p:spTree>
      <p:nvGrpSpPr>
        <p:cNvPr id="1" name=""/>
        <p:cNvGrpSpPr/>
        <p:nvPr/>
      </p:nvGrpSpPr>
      <p:grpSpPr>
        <a:xfrm>
          <a:off x="0" y="0"/>
          <a:ext cx="0" cy="0"/>
          <a:chOff x="0" y="0"/>
          <a:chExt cx="0" cy="0"/>
        </a:xfrm>
      </p:grpSpPr>
      <p:sp>
        <p:nvSpPr>
          <p:cNvPr id="2" name="Otsikko 1"/>
          <p:cNvSpPr>
            <a:spLocks noGrp="1"/>
          </p:cNvSpPr>
          <p:nvPr>
            <p:ph type="ctrTitle"/>
          </p:nvPr>
        </p:nvSpPr>
        <p:spPr>
          <a:xfrm>
            <a:off x="5039883" y="1844825"/>
            <a:ext cx="6528725" cy="1755627"/>
          </a:xfrm>
        </p:spPr>
        <p:txBody>
          <a:bodyPr>
            <a:normAutofit/>
          </a:bodyPr>
          <a:lstStyle>
            <a:lvl1pPr algn="l">
              <a:defRPr sz="5067">
                <a:latin typeface="Trebuchet MS" pitchFamily="34" charset="0"/>
              </a:defRPr>
            </a:lvl1pPr>
          </a:lstStyle>
          <a:p>
            <a:r>
              <a:rPr lang="fi-FI" smtClean="0"/>
              <a:t>Muokkaa perustyyl. napsautt.</a:t>
            </a:r>
            <a:endParaRPr lang="fi-FI" dirty="0"/>
          </a:p>
        </p:txBody>
      </p:sp>
      <p:sp>
        <p:nvSpPr>
          <p:cNvPr id="3" name="Alaotsikko 2"/>
          <p:cNvSpPr>
            <a:spLocks noGrp="1"/>
          </p:cNvSpPr>
          <p:nvPr>
            <p:ph type="subTitle" idx="1"/>
          </p:nvPr>
        </p:nvSpPr>
        <p:spPr>
          <a:xfrm>
            <a:off x="5039883" y="3886200"/>
            <a:ext cx="6336704" cy="1752600"/>
          </a:xfrm>
        </p:spPr>
        <p:txBody>
          <a:bodyPr/>
          <a:lstStyle>
            <a:lvl1pPr marL="0" indent="0" algn="l">
              <a:buNone/>
              <a:defRPr sz="3733">
                <a:solidFill>
                  <a:schemeClr val="tx1">
                    <a:tint val="75000"/>
                  </a:schemeClr>
                </a:solidFill>
                <a:latin typeface="Trebuchet MS"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smtClean="0"/>
              <a:t>Muokkaa alaotsikon perustyyliä napsautt.</a:t>
            </a:r>
            <a:endParaRPr lang="fi-FI" dirty="0"/>
          </a:p>
        </p:txBody>
      </p:sp>
      <p:sp>
        <p:nvSpPr>
          <p:cNvPr id="8" name="Päivämäärän paikkamerkki 3"/>
          <p:cNvSpPr>
            <a:spLocks noGrp="1"/>
          </p:cNvSpPr>
          <p:nvPr>
            <p:ph type="dt" sz="half" idx="10"/>
          </p:nvPr>
        </p:nvSpPr>
        <p:spPr>
          <a:xfrm>
            <a:off x="1583499" y="6356351"/>
            <a:ext cx="1870901" cy="365125"/>
          </a:xfrm>
        </p:spPr>
        <p:txBody>
          <a:bodyPr/>
          <a:lstStyle>
            <a:lvl1pPr>
              <a:defRPr>
                <a:latin typeface="Trebuchet MS" pitchFamily="34" charset="0"/>
              </a:defRPr>
            </a:lvl1pPr>
          </a:lstStyle>
          <a:p>
            <a:fld id="{490F4D76-8EEB-46C2-9273-DCBB3C60747E}" type="datetimeFigureOut">
              <a:rPr lang="fi-FI" smtClean="0"/>
              <a:t>11.11.2021</a:t>
            </a:fld>
            <a:endParaRPr lang="fi-FI"/>
          </a:p>
        </p:txBody>
      </p:sp>
      <p:sp>
        <p:nvSpPr>
          <p:cNvPr id="5" name="Kuvan paikkamerkki 4"/>
          <p:cNvSpPr>
            <a:spLocks noGrp="1"/>
          </p:cNvSpPr>
          <p:nvPr>
            <p:ph type="pic" sz="quarter" idx="12"/>
          </p:nvPr>
        </p:nvSpPr>
        <p:spPr>
          <a:xfrm>
            <a:off x="334436" y="140401"/>
            <a:ext cx="4322233" cy="5545137"/>
          </a:xfrm>
        </p:spPr>
        <p:txBody>
          <a:bodyPr/>
          <a:lstStyle>
            <a:lvl1pPr marL="0" indent="0">
              <a:buNone/>
              <a:defRPr/>
            </a:lvl1pPr>
          </a:lstStyle>
          <a:p>
            <a:r>
              <a:rPr lang="fi-FI" smtClean="0"/>
              <a:t>Lisää kuva napsauttamalla kuvaketta</a:t>
            </a:r>
            <a:endParaRPr lang="fi-F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459" y="452670"/>
            <a:ext cx="2861733" cy="73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88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9" y="5003800"/>
            <a:ext cx="2063751"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title"/>
          </p:nvPr>
        </p:nvSpPr>
        <p:spPr/>
        <p:txBody>
          <a:bodyPr>
            <a:normAutofit/>
          </a:bodyPr>
          <a:lstStyle>
            <a:lvl1pPr>
              <a:defRPr sz="5067">
                <a:latin typeface="Trebuchet MS" pitchFamily="34" charset="0"/>
              </a:defRPr>
            </a:lvl1pPr>
          </a:lstStyle>
          <a:p>
            <a:r>
              <a:rPr lang="fi-FI" smtClean="0"/>
              <a:t>Muokkaa perustyyl. napsautt.</a:t>
            </a:r>
            <a:endParaRPr lang="fi-FI" dirty="0"/>
          </a:p>
        </p:txBody>
      </p:sp>
      <p:sp>
        <p:nvSpPr>
          <p:cNvPr id="3" name="Sisällön paikkamerkki 2"/>
          <p:cNvSpPr>
            <a:spLocks noGrp="1"/>
          </p:cNvSpPr>
          <p:nvPr>
            <p:ph idx="1"/>
          </p:nvPr>
        </p:nvSpPr>
        <p:spPr/>
        <p:txBody>
          <a:bodyPr>
            <a:normAutofit/>
          </a:bodyPr>
          <a:lstStyle>
            <a:lvl1pPr>
              <a:defRPr sz="3733">
                <a:latin typeface="Trebuchet MS" pitchFamily="34" charset="0"/>
              </a:defRPr>
            </a:lvl1pPr>
            <a:lvl2pPr>
              <a:defRPr sz="3200">
                <a:latin typeface="Trebuchet MS" pitchFamily="34" charset="0"/>
              </a:defRPr>
            </a:lvl2pPr>
            <a:lvl3pPr>
              <a:defRPr sz="2667">
                <a:latin typeface="Trebuchet MS" pitchFamily="34" charset="0"/>
              </a:defRPr>
            </a:lvl3pPr>
            <a:lvl4pPr>
              <a:defRPr sz="2400">
                <a:latin typeface="Trebuchet MS" pitchFamily="34" charset="0"/>
              </a:defRPr>
            </a:lvl4pPr>
            <a:lvl5pPr>
              <a:defRPr sz="2400">
                <a:latin typeface="Trebuchet MS" pitchFamily="34" charset="0"/>
              </a:defRPr>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a:xfrm>
            <a:off x="1583499" y="6237312"/>
            <a:ext cx="1248139" cy="365125"/>
          </a:xfrm>
        </p:spPr>
        <p:txBody>
          <a:bodyPr/>
          <a:lstStyle>
            <a:lvl1pPr>
              <a:defRPr>
                <a:latin typeface="Trebuchet MS" pitchFamily="34" charset="0"/>
              </a:defRPr>
            </a:lvl1pPr>
          </a:lstStyle>
          <a:p>
            <a:fld id="{490F4D76-8EEB-46C2-9273-DCBB3C60747E}" type="datetimeFigureOut">
              <a:rPr lang="fi-FI" smtClean="0"/>
              <a:t>11.11.2021</a:t>
            </a:fld>
            <a:endParaRPr lang="fi-FI"/>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6481" y="6309321"/>
            <a:ext cx="1250951"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52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4" y="5003800"/>
            <a:ext cx="2063751"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title"/>
          </p:nvPr>
        </p:nvSpPr>
        <p:spPr/>
        <p:txBody>
          <a:bodyPr>
            <a:normAutofit/>
          </a:bodyPr>
          <a:lstStyle>
            <a:lvl1pPr>
              <a:defRPr sz="5067">
                <a:latin typeface="Trebuchet MS" pitchFamily="34" charset="0"/>
              </a:defRPr>
            </a:lvl1pPr>
          </a:lstStyle>
          <a:p>
            <a:r>
              <a:rPr lang="fi-FI" smtClean="0"/>
              <a:t>Muokkaa perustyyl. napsautt.</a:t>
            </a:r>
            <a:endParaRPr lang="fi-FI" dirty="0"/>
          </a:p>
        </p:txBody>
      </p:sp>
      <p:sp>
        <p:nvSpPr>
          <p:cNvPr id="3" name="Sisällön paikkamerkki 2"/>
          <p:cNvSpPr>
            <a:spLocks noGrp="1"/>
          </p:cNvSpPr>
          <p:nvPr>
            <p:ph sz="half" idx="1"/>
          </p:nvPr>
        </p:nvSpPr>
        <p:spPr>
          <a:xfrm>
            <a:off x="609600" y="1600201"/>
            <a:ext cx="5384800" cy="4525963"/>
          </a:xfrm>
        </p:spPr>
        <p:txBody>
          <a:bodyPr>
            <a:normAutofit/>
          </a:bodyPr>
          <a:lstStyle>
            <a:lvl1pPr>
              <a:defRPr sz="3200">
                <a:latin typeface="Trebuchet MS" pitchFamily="34" charset="0"/>
              </a:defRPr>
            </a:lvl1pPr>
            <a:lvl2pPr>
              <a:defRPr sz="2667">
                <a:latin typeface="Trebuchet MS" pitchFamily="34" charset="0"/>
              </a:defRPr>
            </a:lvl2pPr>
            <a:lvl3pPr>
              <a:defRPr sz="2400">
                <a:latin typeface="Trebuchet MS" pitchFamily="34" charset="0"/>
              </a:defRPr>
            </a:lvl3pPr>
            <a:lvl4pPr>
              <a:defRPr sz="2133">
                <a:latin typeface="Trebuchet MS" pitchFamily="34" charset="0"/>
              </a:defRPr>
            </a:lvl4pPr>
            <a:lvl5pPr>
              <a:defRPr sz="2133">
                <a:latin typeface="Trebuchet MS" pitchFamily="34" charset="0"/>
              </a:defRPr>
            </a:lvl5pPr>
            <a:lvl6pPr>
              <a:defRPr sz="2400"/>
            </a:lvl6pPr>
            <a:lvl7pPr>
              <a:defRPr sz="2400"/>
            </a:lvl7pPr>
            <a:lvl8pPr>
              <a:defRPr sz="2400"/>
            </a:lvl8pPr>
            <a:lvl9pPr>
              <a:defRPr sz="24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97600" y="1600201"/>
            <a:ext cx="5384800" cy="4525963"/>
          </a:xfrm>
        </p:spPr>
        <p:txBody>
          <a:bodyPr>
            <a:normAutofit/>
          </a:bodyPr>
          <a:lstStyle>
            <a:lvl1pPr>
              <a:defRPr sz="3200">
                <a:latin typeface="Trebuchet MS" pitchFamily="34" charset="0"/>
              </a:defRPr>
            </a:lvl1pPr>
            <a:lvl2pPr>
              <a:defRPr sz="2667">
                <a:latin typeface="Trebuchet MS" pitchFamily="34" charset="0"/>
              </a:defRPr>
            </a:lvl2pPr>
            <a:lvl3pPr>
              <a:defRPr sz="2400">
                <a:latin typeface="Trebuchet MS" pitchFamily="34" charset="0"/>
              </a:defRPr>
            </a:lvl3pPr>
            <a:lvl4pPr>
              <a:defRPr sz="2133">
                <a:latin typeface="Trebuchet MS" pitchFamily="34" charset="0"/>
              </a:defRPr>
            </a:lvl4pPr>
            <a:lvl5pPr>
              <a:defRPr sz="2133">
                <a:latin typeface="Trebuchet MS" pitchFamily="34" charset="0"/>
              </a:defRPr>
            </a:lvl5pPr>
            <a:lvl6pPr>
              <a:defRPr sz="2400"/>
            </a:lvl6pPr>
            <a:lvl7pPr>
              <a:defRPr sz="2400"/>
            </a:lvl7pPr>
            <a:lvl8pPr>
              <a:defRPr sz="2400"/>
            </a:lvl8pPr>
            <a:lvl9pPr>
              <a:defRPr sz="24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a:xfrm>
            <a:off x="1583499" y="6237312"/>
            <a:ext cx="1870901" cy="365125"/>
          </a:xfrm>
        </p:spPr>
        <p:txBody>
          <a:bodyPr/>
          <a:lstStyle/>
          <a:p>
            <a:fld id="{490F4D76-8EEB-46C2-9273-DCBB3C60747E}" type="datetimeFigureOut">
              <a:rPr lang="fi-FI" smtClean="0"/>
              <a:t>11.11.2021</a:t>
            </a:fld>
            <a:endParaRPr lang="fi-FI"/>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6481" y="6354234"/>
            <a:ext cx="1250951" cy="50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87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0" y="4990873"/>
            <a:ext cx="2063751"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title"/>
          </p:nvPr>
        </p:nvSpPr>
        <p:spPr>
          <a:xfrm>
            <a:off x="609600" y="274637"/>
            <a:ext cx="10972800" cy="994123"/>
          </a:xfrm>
        </p:spPr>
        <p:txBody>
          <a:bodyPr>
            <a:normAutofit/>
          </a:bodyPr>
          <a:lstStyle>
            <a:lvl1pPr>
              <a:defRPr sz="5067">
                <a:latin typeface="Trebuchet MS" pitchFamily="34" charset="0"/>
              </a:defRPr>
            </a:lvl1pPr>
          </a:lstStyle>
          <a:p>
            <a:r>
              <a:rPr lang="fi-FI" smtClean="0"/>
              <a:t>Muokkaa perustyyl. napsautt.</a:t>
            </a:r>
            <a:endParaRPr lang="fi-FI" dirty="0"/>
          </a:p>
        </p:txBody>
      </p:sp>
      <p:sp>
        <p:nvSpPr>
          <p:cNvPr id="4" name="Sisällön paikkamerkki 3"/>
          <p:cNvSpPr>
            <a:spLocks noGrp="1"/>
          </p:cNvSpPr>
          <p:nvPr>
            <p:ph sz="half" idx="2"/>
          </p:nvPr>
        </p:nvSpPr>
        <p:spPr>
          <a:xfrm>
            <a:off x="609600" y="2174875"/>
            <a:ext cx="5386917" cy="3951288"/>
          </a:xfrm>
        </p:spPr>
        <p:txBody>
          <a:bodyPr>
            <a:normAutofit/>
          </a:bodyPr>
          <a:lstStyle>
            <a:lvl1pPr>
              <a:defRPr sz="2667">
                <a:latin typeface="Trebuchet MS" pitchFamily="34" charset="0"/>
              </a:defRPr>
            </a:lvl1pPr>
            <a:lvl2pPr>
              <a:defRPr sz="2400">
                <a:latin typeface="Trebuchet MS" pitchFamily="34" charset="0"/>
              </a:defRPr>
            </a:lvl2pPr>
            <a:lvl3pPr>
              <a:defRPr sz="2133">
                <a:latin typeface="Trebuchet MS" pitchFamily="34" charset="0"/>
              </a:defRPr>
            </a:lvl3pPr>
            <a:lvl4pPr>
              <a:defRPr sz="1600">
                <a:latin typeface="Trebuchet MS" pitchFamily="34" charset="0"/>
              </a:defRPr>
            </a:lvl4pPr>
            <a:lvl5pPr>
              <a:defRPr sz="1600">
                <a:latin typeface="Trebuchet MS" pitchFamily="34" charset="0"/>
              </a:defRPr>
            </a:lvl5pPr>
            <a:lvl6pPr>
              <a:defRPr sz="2133"/>
            </a:lvl6pPr>
            <a:lvl7pPr>
              <a:defRPr sz="2133"/>
            </a:lvl7pPr>
            <a:lvl8pPr>
              <a:defRPr sz="2133"/>
            </a:lvl8pPr>
            <a:lvl9pPr>
              <a:defRPr sz="2133"/>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kstin paikkamerkki 4"/>
          <p:cNvSpPr>
            <a:spLocks noGrp="1"/>
          </p:cNvSpPr>
          <p:nvPr>
            <p:ph type="body" sz="quarter" idx="3"/>
          </p:nvPr>
        </p:nvSpPr>
        <p:spPr>
          <a:xfrm>
            <a:off x="6193369" y="1340769"/>
            <a:ext cx="5389033" cy="834107"/>
          </a:xfrm>
        </p:spPr>
        <p:txBody>
          <a:bodyPr anchor="b">
            <a:noAutofit/>
          </a:bodyPr>
          <a:lstStyle>
            <a:lvl1pPr marL="0" indent="0">
              <a:buNone/>
              <a:defRPr sz="2667" b="1">
                <a:latin typeface="Trebuchet MS"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smtClean="0"/>
              <a:t>Muokkaa tekstin perustyylejä</a:t>
            </a:r>
          </a:p>
        </p:txBody>
      </p:sp>
      <p:sp>
        <p:nvSpPr>
          <p:cNvPr id="6" name="Sisällön paikkamerkki 5"/>
          <p:cNvSpPr>
            <a:spLocks noGrp="1"/>
          </p:cNvSpPr>
          <p:nvPr>
            <p:ph sz="quarter" idx="4"/>
          </p:nvPr>
        </p:nvSpPr>
        <p:spPr>
          <a:xfrm>
            <a:off x="6193369" y="2174875"/>
            <a:ext cx="5389033" cy="3951288"/>
          </a:xfrm>
        </p:spPr>
        <p:txBody>
          <a:bodyPr>
            <a:normAutofit/>
          </a:bodyPr>
          <a:lstStyle>
            <a:lvl1pPr>
              <a:defRPr sz="2400">
                <a:latin typeface="Trebuchet MS" pitchFamily="34" charset="0"/>
              </a:defRPr>
            </a:lvl1pPr>
            <a:lvl2pPr>
              <a:defRPr sz="2133">
                <a:latin typeface="Trebuchet MS" pitchFamily="34" charset="0"/>
              </a:defRPr>
            </a:lvl2pPr>
            <a:lvl3pPr>
              <a:defRPr sz="1867">
                <a:latin typeface="Trebuchet MS" pitchFamily="34" charset="0"/>
              </a:defRPr>
            </a:lvl3pPr>
            <a:lvl4pPr>
              <a:defRPr sz="1600">
                <a:latin typeface="Trebuchet MS" pitchFamily="34" charset="0"/>
              </a:defRPr>
            </a:lvl4pPr>
            <a:lvl5pPr>
              <a:defRPr sz="1600">
                <a:latin typeface="Trebuchet MS" pitchFamily="34" charset="0"/>
              </a:defRPr>
            </a:lvl5pPr>
            <a:lvl6pPr>
              <a:defRPr sz="2133"/>
            </a:lvl6pPr>
            <a:lvl7pPr>
              <a:defRPr sz="2133"/>
            </a:lvl7pPr>
            <a:lvl8pPr>
              <a:defRPr sz="2133"/>
            </a:lvl8pPr>
            <a:lvl9pPr>
              <a:defRPr sz="2133"/>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Päivämäärän paikkamerkki 6"/>
          <p:cNvSpPr>
            <a:spLocks noGrp="1"/>
          </p:cNvSpPr>
          <p:nvPr>
            <p:ph type="dt" sz="half" idx="10"/>
          </p:nvPr>
        </p:nvSpPr>
        <p:spPr>
          <a:xfrm>
            <a:off x="1583499" y="6237312"/>
            <a:ext cx="1870901" cy="365125"/>
          </a:xfrm>
        </p:spPr>
        <p:txBody>
          <a:bodyPr/>
          <a:lstStyle>
            <a:lvl1pPr>
              <a:defRPr>
                <a:latin typeface="Trebuchet MS" pitchFamily="34" charset="0"/>
              </a:defRPr>
            </a:lvl1pPr>
          </a:lstStyle>
          <a:p>
            <a:fld id="{490F4D76-8EEB-46C2-9273-DCBB3C60747E}" type="datetimeFigureOut">
              <a:rPr lang="fi-FI" smtClean="0"/>
              <a:t>11.11.2021</a:t>
            </a:fld>
            <a:endParaRPr lang="fi-FI"/>
          </a:p>
        </p:txBody>
      </p:sp>
      <p:sp>
        <p:nvSpPr>
          <p:cNvPr id="12" name="Tekstin paikkamerkki 4"/>
          <p:cNvSpPr>
            <a:spLocks noGrp="1"/>
          </p:cNvSpPr>
          <p:nvPr>
            <p:ph type="body" sz="quarter" idx="12"/>
          </p:nvPr>
        </p:nvSpPr>
        <p:spPr>
          <a:xfrm>
            <a:off x="610205" y="1318997"/>
            <a:ext cx="5389033" cy="834107"/>
          </a:xfrm>
        </p:spPr>
        <p:txBody>
          <a:bodyPr anchor="b">
            <a:noAutofit/>
          </a:bodyPr>
          <a:lstStyle>
            <a:lvl1pPr marL="0" indent="0">
              <a:buNone/>
              <a:defRPr sz="2667" b="1">
                <a:latin typeface="Trebuchet MS"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i-FI" smtClean="0"/>
              <a:t>Muokkaa tekstin perustyylejä</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6481" y="6341307"/>
            <a:ext cx="1250951" cy="50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90873"/>
            <a:ext cx="2063751"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title"/>
          </p:nvPr>
        </p:nvSpPr>
        <p:spPr/>
        <p:txBody>
          <a:bodyPr>
            <a:normAutofit/>
          </a:bodyPr>
          <a:lstStyle>
            <a:lvl1pPr>
              <a:defRPr sz="5067">
                <a:latin typeface="Trebuchet MS" pitchFamily="34" charset="0"/>
              </a:defRPr>
            </a:lvl1pPr>
          </a:lstStyle>
          <a:p>
            <a:r>
              <a:rPr lang="fi-FI" smtClean="0"/>
              <a:t>Muokkaa perustyyl. napsautt.</a:t>
            </a:r>
            <a:endParaRPr lang="fi-FI" dirty="0"/>
          </a:p>
        </p:txBody>
      </p:sp>
      <p:sp>
        <p:nvSpPr>
          <p:cNvPr id="3" name="Päivämäärän paikkamerkki 2"/>
          <p:cNvSpPr>
            <a:spLocks noGrp="1"/>
          </p:cNvSpPr>
          <p:nvPr>
            <p:ph type="dt" sz="half" idx="10"/>
          </p:nvPr>
        </p:nvSpPr>
        <p:spPr>
          <a:xfrm>
            <a:off x="1583499" y="6237312"/>
            <a:ext cx="1870901" cy="365125"/>
          </a:xfrm>
        </p:spPr>
        <p:txBody>
          <a:bodyPr/>
          <a:lstStyle/>
          <a:p>
            <a:fld id="{490F4D76-8EEB-46C2-9273-DCBB3C60747E}" type="datetimeFigureOut">
              <a:rPr lang="fi-FI" smtClean="0"/>
              <a:t>11.11.2021</a:t>
            </a:fld>
            <a:endParaRPr lang="fi-FI"/>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0470" y="6295909"/>
            <a:ext cx="1250951" cy="50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8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90873"/>
            <a:ext cx="2063751"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title"/>
          </p:nvPr>
        </p:nvSpPr>
        <p:spPr>
          <a:xfrm>
            <a:off x="609602" y="273049"/>
            <a:ext cx="4011084" cy="1162051"/>
          </a:xfrm>
        </p:spPr>
        <p:txBody>
          <a:bodyPr anchor="b"/>
          <a:lstStyle>
            <a:lvl1pPr algn="l">
              <a:defRPr sz="2667" b="1">
                <a:latin typeface="Trebuchet MS" pitchFamily="34" charset="0"/>
              </a:defRPr>
            </a:lvl1pPr>
          </a:lstStyle>
          <a:p>
            <a:r>
              <a:rPr lang="fi-FI" smtClean="0"/>
              <a:t>Muokkaa perustyyl. napsautt.</a:t>
            </a:r>
            <a:endParaRPr lang="fi-FI" dirty="0"/>
          </a:p>
        </p:txBody>
      </p:sp>
      <p:sp>
        <p:nvSpPr>
          <p:cNvPr id="3" name="Sisällön paikkamerkki 2"/>
          <p:cNvSpPr>
            <a:spLocks noGrp="1"/>
          </p:cNvSpPr>
          <p:nvPr>
            <p:ph idx="1"/>
          </p:nvPr>
        </p:nvSpPr>
        <p:spPr>
          <a:xfrm>
            <a:off x="4766733" y="273052"/>
            <a:ext cx="6815667" cy="5853113"/>
          </a:xfrm>
        </p:spPr>
        <p:txBody>
          <a:bodyPr>
            <a:normAutofit/>
          </a:bodyPr>
          <a:lstStyle>
            <a:lvl1pPr>
              <a:defRPr sz="3200">
                <a:latin typeface="Trebuchet MS" pitchFamily="34" charset="0"/>
              </a:defRPr>
            </a:lvl1pPr>
            <a:lvl2pPr>
              <a:defRPr sz="2667">
                <a:latin typeface="Trebuchet MS" pitchFamily="34" charset="0"/>
              </a:defRPr>
            </a:lvl2pPr>
            <a:lvl3pPr>
              <a:defRPr sz="2400">
                <a:latin typeface="Trebuchet MS" pitchFamily="34" charset="0"/>
              </a:defRPr>
            </a:lvl3pPr>
            <a:lvl4pPr>
              <a:defRPr sz="2133">
                <a:latin typeface="Trebuchet MS" pitchFamily="34" charset="0"/>
              </a:defRPr>
            </a:lvl4pPr>
            <a:lvl5pPr>
              <a:defRPr sz="2133">
                <a:latin typeface="Trebuchet MS" pitchFamily="34" charset="0"/>
              </a:defRPr>
            </a:lvl5pPr>
            <a:lvl6pPr>
              <a:defRPr sz="2667"/>
            </a:lvl6pPr>
            <a:lvl7pPr>
              <a:defRPr sz="2667"/>
            </a:lvl7pPr>
            <a:lvl8pPr>
              <a:defRPr sz="2667"/>
            </a:lvl8pPr>
            <a:lvl9pPr>
              <a:defRPr sz="2667"/>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kstin paikkamerkki 3"/>
          <p:cNvSpPr>
            <a:spLocks noGrp="1"/>
          </p:cNvSpPr>
          <p:nvPr>
            <p:ph type="body" sz="half" idx="2"/>
          </p:nvPr>
        </p:nvSpPr>
        <p:spPr>
          <a:xfrm>
            <a:off x="609602" y="1435102"/>
            <a:ext cx="4011084" cy="4691063"/>
          </a:xfrm>
        </p:spPr>
        <p:txBody>
          <a:bodyPr/>
          <a:lstStyle>
            <a:lvl1pPr marL="0" indent="0">
              <a:buNone/>
              <a:defRPr sz="2667">
                <a:latin typeface="Trebuchet MS"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smtClean="0"/>
              <a:t>Muokkaa tekstin perustyylejä</a:t>
            </a:r>
          </a:p>
        </p:txBody>
      </p:sp>
      <p:sp>
        <p:nvSpPr>
          <p:cNvPr id="5" name="Päivämäärän paikkamerkki 4"/>
          <p:cNvSpPr>
            <a:spLocks noGrp="1"/>
          </p:cNvSpPr>
          <p:nvPr>
            <p:ph type="dt" sz="half" idx="10"/>
          </p:nvPr>
        </p:nvSpPr>
        <p:spPr>
          <a:xfrm>
            <a:off x="1583499" y="6237312"/>
            <a:ext cx="1870901" cy="365125"/>
          </a:xfrm>
        </p:spPr>
        <p:txBody>
          <a:bodyPr/>
          <a:lstStyle>
            <a:lvl1pPr>
              <a:defRPr>
                <a:latin typeface="Trebuchet MS" pitchFamily="34" charset="0"/>
              </a:defRPr>
            </a:lvl1pPr>
          </a:lstStyle>
          <a:p>
            <a:fld id="{490F4D76-8EEB-46C2-9273-DCBB3C60747E}" type="datetimeFigureOut">
              <a:rPr lang="fi-FI" smtClean="0"/>
              <a:t>11.11.2021</a:t>
            </a:fld>
            <a:endParaRPr lang="fi-FI"/>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6481" y="6341307"/>
            <a:ext cx="1250951" cy="50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99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90873"/>
            <a:ext cx="2063751"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tsikko 1"/>
          <p:cNvSpPr>
            <a:spLocks noGrp="1"/>
          </p:cNvSpPr>
          <p:nvPr>
            <p:ph type="title"/>
          </p:nvPr>
        </p:nvSpPr>
        <p:spPr>
          <a:xfrm>
            <a:off x="2389717" y="4800600"/>
            <a:ext cx="7315200" cy="566739"/>
          </a:xfrm>
        </p:spPr>
        <p:txBody>
          <a:bodyPr anchor="b">
            <a:normAutofit/>
          </a:bodyPr>
          <a:lstStyle>
            <a:lvl1pPr algn="l">
              <a:defRPr sz="2400" b="1">
                <a:latin typeface="Trebuchet MS" pitchFamily="34" charset="0"/>
              </a:defRPr>
            </a:lvl1pPr>
          </a:lstStyle>
          <a:p>
            <a:r>
              <a:rPr lang="fi-FI" smtClean="0"/>
              <a:t>Muokkaa perustyyl. napsautt.</a:t>
            </a:r>
            <a:endParaRPr lang="fi-FI" dirty="0"/>
          </a:p>
        </p:txBody>
      </p:sp>
      <p:sp>
        <p:nvSpPr>
          <p:cNvPr id="3" name="Kuvan paikkamerkki 2"/>
          <p:cNvSpPr>
            <a:spLocks noGrp="1"/>
          </p:cNvSpPr>
          <p:nvPr>
            <p:ph type="pic" idx="1"/>
          </p:nvPr>
        </p:nvSpPr>
        <p:spPr>
          <a:xfrm>
            <a:off x="2389717" y="612775"/>
            <a:ext cx="7315200" cy="4114800"/>
          </a:xfrm>
        </p:spPr>
        <p:txBody>
          <a:bodyPr/>
          <a:lstStyle>
            <a:lvl1pPr marL="0" indent="0">
              <a:buNone/>
              <a:defRPr sz="4267">
                <a:latin typeface="Trebuchet MS"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i-FI" smtClean="0"/>
              <a:t>Lisää kuva napsauttamalla kuvaketta</a:t>
            </a:r>
            <a:endParaRPr lang="fi-FI"/>
          </a:p>
        </p:txBody>
      </p:sp>
      <p:sp>
        <p:nvSpPr>
          <p:cNvPr id="4" name="Tekstin paikkamerkki 3"/>
          <p:cNvSpPr>
            <a:spLocks noGrp="1"/>
          </p:cNvSpPr>
          <p:nvPr>
            <p:ph type="body" sz="half" idx="2"/>
          </p:nvPr>
        </p:nvSpPr>
        <p:spPr>
          <a:xfrm>
            <a:off x="2389717" y="5367338"/>
            <a:ext cx="7315200" cy="804863"/>
          </a:xfrm>
        </p:spPr>
        <p:txBody>
          <a:bodyPr>
            <a:normAutofit/>
          </a:bodyPr>
          <a:lstStyle>
            <a:lvl1pPr marL="0" indent="0">
              <a:buNone/>
              <a:defRPr sz="1600">
                <a:latin typeface="Trebuchet MS"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fi-FI" smtClean="0"/>
              <a:t>Muokkaa tekstin perustyylejä</a:t>
            </a:r>
          </a:p>
        </p:txBody>
      </p:sp>
      <p:sp>
        <p:nvSpPr>
          <p:cNvPr id="5" name="Päivämäärän paikkamerkki 4"/>
          <p:cNvSpPr>
            <a:spLocks noGrp="1"/>
          </p:cNvSpPr>
          <p:nvPr>
            <p:ph type="dt" sz="half" idx="10"/>
          </p:nvPr>
        </p:nvSpPr>
        <p:spPr>
          <a:xfrm>
            <a:off x="1584000" y="6237312"/>
            <a:ext cx="1774891" cy="365125"/>
          </a:xfrm>
        </p:spPr>
        <p:txBody>
          <a:bodyPr/>
          <a:lstStyle>
            <a:lvl1pPr>
              <a:defRPr>
                <a:latin typeface="Trebuchet MS" pitchFamily="34" charset="0"/>
              </a:defRPr>
            </a:lvl1pPr>
          </a:lstStyle>
          <a:p>
            <a:fld id="{490F4D76-8EEB-46C2-9273-DCBB3C60747E}" type="datetimeFigureOut">
              <a:rPr lang="fi-FI" smtClean="0"/>
              <a:t>11.11.2021</a:t>
            </a:fld>
            <a:endParaRPr lang="fi-FI"/>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6481" y="6367357"/>
            <a:ext cx="1250951" cy="50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67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003800"/>
            <a:ext cx="2063751"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äivämäärän paikkamerkki 1"/>
          <p:cNvSpPr>
            <a:spLocks noGrp="1"/>
          </p:cNvSpPr>
          <p:nvPr>
            <p:ph type="dt" sz="half" idx="10"/>
          </p:nvPr>
        </p:nvSpPr>
        <p:spPr>
          <a:xfrm>
            <a:off x="1584000" y="6237312"/>
            <a:ext cx="1678880" cy="365125"/>
          </a:xfrm>
        </p:spPr>
        <p:txBody>
          <a:bodyPr/>
          <a:lstStyle/>
          <a:p>
            <a:fld id="{490F4D76-8EEB-46C2-9273-DCBB3C60747E}" type="datetimeFigureOut">
              <a:rPr lang="fi-FI" smtClean="0"/>
              <a:t>11.11.2021</a:t>
            </a:fld>
            <a:endParaRPr lang="fi-FI"/>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6481" y="6377384"/>
            <a:ext cx="1259417"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54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1583499" y="6356351"/>
            <a:ext cx="1870901" cy="365125"/>
          </a:xfrm>
          <a:prstGeom prst="rect">
            <a:avLst/>
          </a:prstGeom>
        </p:spPr>
        <p:txBody>
          <a:bodyPr vert="horz" lIns="91440" tIns="45720" rIns="91440" bIns="45720" rtlCol="0" anchor="ctr"/>
          <a:lstStyle>
            <a:lvl1pPr algn="l">
              <a:defRPr sz="1467">
                <a:solidFill>
                  <a:schemeClr val="tx1">
                    <a:tint val="75000"/>
                  </a:schemeClr>
                </a:solidFill>
                <a:latin typeface="Trebuchet MS" pitchFamily="34" charset="0"/>
              </a:defRPr>
            </a:lvl1pPr>
          </a:lstStyle>
          <a:p>
            <a:fld id="{490F4D76-8EEB-46C2-9273-DCBB3C60747E}" type="datetimeFigureOut">
              <a:rPr lang="fi-FI" smtClean="0"/>
              <a:t>11.11.2021</a:t>
            </a:fld>
            <a:endParaRPr lang="fi-FI"/>
          </a:p>
        </p:txBody>
      </p:sp>
    </p:spTree>
    <p:extLst>
      <p:ext uri="{BB962C8B-B14F-4D97-AF65-F5344CB8AC3E}">
        <p14:creationId xmlns:p14="http://schemas.microsoft.com/office/powerpoint/2010/main" val="21352413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intra.oysnet.ppshp.fi/dokumentit/_layouts/15/WopiFrame.aspx?sourcedoc=%7b569E23C5-40E8-42FE-BD25-A12CE27DCA9C%7d&amp;file=C.%20auris%20-kantajan%20kosketusvarotoimet%20akuuttivuodeosastolla.docx&amp;action=default&amp;DefaultItemOpen=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intra.oysnet.ppshp.fi/dokumentit/_layouts/15/WopiFrame.aspx?sourcedoc=%7bE3A9B2D8-25A4-48D5-894A-BEC4C1F6D66D%7d&amp;file=Kosketusvarotoimet%20osastohoidossa.docx&amp;action=default&amp;DefaultItemOpen=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intra.oysnet.ppshp.fi/dokumentit/_layouts/15/WopiFrame.aspx?sourcedoc=%7bC5B8DDC1-7998-4B18-89F5-D6BAE99CF322%7d&amp;file=Ulkomailta%20tulevat%20potilaat.docx&amp;action=default&amp;DefaultItemOpen=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sz="4000" b="1" dirty="0" smtClean="0"/>
              <a:t>Moniresistenttien mikrobien linjaukset</a:t>
            </a:r>
            <a:endParaRPr lang="fi-FI" sz="4000" b="1" dirty="0"/>
          </a:p>
        </p:txBody>
      </p:sp>
      <p:sp>
        <p:nvSpPr>
          <p:cNvPr id="3" name="Alaotsikko 2"/>
          <p:cNvSpPr>
            <a:spLocks noGrp="1"/>
          </p:cNvSpPr>
          <p:nvPr>
            <p:ph type="subTitle" idx="1"/>
          </p:nvPr>
        </p:nvSpPr>
        <p:spPr/>
        <p:txBody>
          <a:bodyPr/>
          <a:lstStyle/>
          <a:p>
            <a:r>
              <a:rPr lang="fi-FI" dirty="0"/>
              <a:t>Terveyskeskusten ja </a:t>
            </a:r>
            <a:r>
              <a:rPr lang="fi-FI" dirty="0" err="1"/>
              <a:t>OYS:n</a:t>
            </a:r>
            <a:r>
              <a:rPr lang="fi-FI" dirty="0"/>
              <a:t> infektioyhdyshenkilöiden </a:t>
            </a:r>
            <a:r>
              <a:rPr lang="fi-FI" dirty="0" smtClean="0"/>
              <a:t>koulutuspäivä</a:t>
            </a:r>
          </a:p>
          <a:p>
            <a:r>
              <a:rPr lang="fi-FI" dirty="0" smtClean="0"/>
              <a:t>11.11.2021</a:t>
            </a:r>
          </a:p>
          <a:p>
            <a:r>
              <a:rPr lang="fi-FI" dirty="0" smtClean="0"/>
              <a:t>Hygieniahoitaja Henna Laurila</a:t>
            </a:r>
            <a:endParaRPr lang="fi-FI" dirty="0"/>
          </a:p>
          <a:p>
            <a:endParaRPr lang="fi-FI" dirty="0"/>
          </a:p>
        </p:txBody>
      </p:sp>
    </p:spTree>
    <p:extLst>
      <p:ext uri="{BB962C8B-B14F-4D97-AF65-F5344CB8AC3E}">
        <p14:creationId xmlns:p14="http://schemas.microsoft.com/office/powerpoint/2010/main" val="270197490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09600" y="313509"/>
            <a:ext cx="5384800" cy="5812655"/>
          </a:xfrm>
        </p:spPr>
        <p:txBody>
          <a:bodyPr>
            <a:normAutofit/>
          </a:bodyPr>
          <a:lstStyle/>
          <a:p>
            <a:pPr marL="0" indent="0">
              <a:buNone/>
            </a:pPr>
            <a:r>
              <a:rPr lang="fi-FI" dirty="0"/>
              <a:t>CANDIDA AURIS:</a:t>
            </a:r>
            <a:r>
              <a:rPr lang="fi-FI" sz="4400" dirty="0"/>
              <a:t> </a:t>
            </a:r>
            <a:r>
              <a:rPr lang="fi-FI" sz="2800" dirty="0"/>
              <a:t>(Hiivasieni)</a:t>
            </a:r>
          </a:p>
          <a:p>
            <a:endParaRPr lang="fi-FI" sz="2200" dirty="0" smtClean="0"/>
          </a:p>
          <a:p>
            <a:r>
              <a:rPr lang="fi-FI" sz="1800" dirty="0"/>
              <a:t>tavallisimmin sitä löytyy iholta erityisesti nivusista ja kainaloista, sierainten etuosasta, nenänielusta ja </a:t>
            </a:r>
            <a:r>
              <a:rPr lang="fi-FI" sz="1800" dirty="0" err="1"/>
              <a:t>rektumista</a:t>
            </a:r>
            <a:endParaRPr lang="fi-FI" sz="1800" dirty="0">
              <a:solidFill>
                <a:srgbClr val="FF0000"/>
              </a:solidFill>
            </a:endParaRPr>
          </a:p>
          <a:p>
            <a:r>
              <a:rPr lang="fi-FI" sz="1800" dirty="0" smtClean="0"/>
              <a:t>keskushermostoinfektioita</a:t>
            </a:r>
            <a:r>
              <a:rPr lang="fi-FI" sz="1800" dirty="0"/>
              <a:t>, välikorvatulehduksia, luuinfektioita ja virtsateiden infektioita</a:t>
            </a:r>
            <a:r>
              <a:rPr lang="fi-FI" sz="1800" dirty="0" smtClean="0"/>
              <a:t>.</a:t>
            </a:r>
          </a:p>
          <a:p>
            <a:r>
              <a:rPr lang="fi-FI" sz="1800" dirty="0" smtClean="0"/>
              <a:t>Vakavia yleisinfektioita sairaala- </a:t>
            </a:r>
            <a:r>
              <a:rPr lang="fi-FI" sz="1800" dirty="0"/>
              <a:t>ja laitoshoitopotilaille, joilla </a:t>
            </a:r>
            <a:r>
              <a:rPr lang="fi-FI" sz="1800" dirty="0" smtClean="0"/>
              <a:t>on perussairauksia</a:t>
            </a:r>
            <a:r>
              <a:rPr lang="fi-FI" sz="1800" dirty="0"/>
              <a:t>. </a:t>
            </a:r>
          </a:p>
          <a:p>
            <a:r>
              <a:rPr lang="fi-FI" sz="1800" dirty="0"/>
              <a:t>Suomessa toistaiseksi todettu vain 1 ihmisellä</a:t>
            </a:r>
          </a:p>
          <a:p>
            <a:r>
              <a:rPr lang="fi-FI" sz="1800" dirty="0"/>
              <a:t>T</a:t>
            </a:r>
            <a:r>
              <a:rPr lang="fi-FI" sz="1800" dirty="0" smtClean="0"/>
              <a:t>arttuu </a:t>
            </a:r>
            <a:r>
              <a:rPr lang="fi-FI" sz="1800" dirty="0"/>
              <a:t>helposti ja kehittää herkästi resistenssiä </a:t>
            </a:r>
            <a:r>
              <a:rPr lang="fi-FI" sz="1800" dirty="0" smtClean="0"/>
              <a:t>hiivalääkkeille.</a:t>
            </a:r>
          </a:p>
          <a:p>
            <a:r>
              <a:rPr lang="fi-FI" sz="1800" dirty="0" smtClean="0"/>
              <a:t>Elää </a:t>
            </a:r>
            <a:r>
              <a:rPr lang="fi-FI" sz="1800" dirty="0"/>
              <a:t>pinnoilla kauan</a:t>
            </a:r>
          </a:p>
          <a:p>
            <a:r>
              <a:rPr lang="fi-FI" sz="1800" dirty="0" err="1" smtClean="0"/>
              <a:t>Kolonisoituminen</a:t>
            </a:r>
            <a:r>
              <a:rPr lang="fi-FI" sz="1800" dirty="0" smtClean="0"/>
              <a:t> </a:t>
            </a:r>
            <a:r>
              <a:rPr lang="fi-FI" sz="1800" dirty="0"/>
              <a:t>on </a:t>
            </a:r>
            <a:r>
              <a:rPr lang="fi-FI" sz="1800" dirty="0" smtClean="0"/>
              <a:t>pitkäkestoista </a:t>
            </a:r>
            <a:endParaRPr lang="fi-FI" sz="1800" dirty="0"/>
          </a:p>
          <a:p>
            <a:pPr marL="0" indent="0">
              <a:buNone/>
            </a:pPr>
            <a:endParaRPr lang="fi-FI" dirty="0"/>
          </a:p>
        </p:txBody>
      </p:sp>
      <p:pic>
        <p:nvPicPr>
          <p:cNvPr id="2" name="Sisällön paikkamerkki 1"/>
          <p:cNvPicPr>
            <a:picLocks noGrp="1" noChangeAspect="1"/>
          </p:cNvPicPr>
          <p:nvPr>
            <p:ph sz="half" idx="2"/>
          </p:nvPr>
        </p:nvPicPr>
        <p:blipFill>
          <a:blip r:embed="rId3"/>
          <a:stretch>
            <a:fillRect/>
          </a:stretch>
        </p:blipFill>
        <p:spPr>
          <a:xfrm>
            <a:off x="6247477" y="1324701"/>
            <a:ext cx="5384800" cy="3547418"/>
          </a:xfrm>
          <a:prstGeom prst="rect">
            <a:avLst/>
          </a:prstGeom>
        </p:spPr>
      </p:pic>
      <p:sp>
        <p:nvSpPr>
          <p:cNvPr id="5" name="Suorakulmio 4"/>
          <p:cNvSpPr/>
          <p:nvPr/>
        </p:nvSpPr>
        <p:spPr>
          <a:xfrm>
            <a:off x="5929793" y="5350225"/>
            <a:ext cx="5810501" cy="369332"/>
          </a:xfrm>
          <a:prstGeom prst="rect">
            <a:avLst/>
          </a:prstGeom>
        </p:spPr>
        <p:txBody>
          <a:bodyPr wrap="none">
            <a:spAutoFit/>
          </a:bodyPr>
          <a:lstStyle/>
          <a:p>
            <a:r>
              <a:rPr lang="fi-FI" dirty="0">
                <a:hlinkClick r:id="rId4"/>
              </a:rPr>
              <a:t>C. </a:t>
            </a:r>
            <a:r>
              <a:rPr lang="fi-FI" dirty="0" err="1">
                <a:hlinkClick r:id="rId4"/>
              </a:rPr>
              <a:t>auris</a:t>
            </a:r>
            <a:r>
              <a:rPr lang="fi-FI" dirty="0">
                <a:hlinkClick r:id="rId4"/>
              </a:rPr>
              <a:t>- kantajan kosketusvarotoimet akuuttivuodeosastolla</a:t>
            </a:r>
            <a:endParaRPr lang="fi-FI" dirty="0"/>
          </a:p>
        </p:txBody>
      </p:sp>
    </p:spTree>
    <p:extLst>
      <p:ext uri="{BB962C8B-B14F-4D97-AF65-F5344CB8AC3E}">
        <p14:creationId xmlns:p14="http://schemas.microsoft.com/office/powerpoint/2010/main" val="3108013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762853"/>
          </a:xfrm>
        </p:spPr>
        <p:txBody>
          <a:bodyPr>
            <a:normAutofit fontScale="90000"/>
          </a:bodyPr>
          <a:lstStyle/>
          <a:p>
            <a:r>
              <a:rPr lang="fi-FI" dirty="0" smtClean="0"/>
              <a:t>PPSHP </a:t>
            </a:r>
            <a:r>
              <a:rPr lang="fi-FI" sz="3600" dirty="0" smtClean="0"/>
              <a:t>moniresistenttien mikrobien tilanne</a:t>
            </a:r>
            <a:endParaRPr lang="fi-FI" sz="3600" dirty="0"/>
          </a:p>
        </p:txBody>
      </p:sp>
      <p:graphicFrame>
        <p:nvGraphicFramePr>
          <p:cNvPr id="5" name="Taulukko 4"/>
          <p:cNvGraphicFramePr>
            <a:graphicFrameLocks noGrp="1"/>
          </p:cNvGraphicFramePr>
          <p:nvPr>
            <p:extLst>
              <p:ext uri="{D42A27DB-BD31-4B8C-83A1-F6EECF244321}">
                <p14:modId xmlns:p14="http://schemas.microsoft.com/office/powerpoint/2010/main" val="1937469166"/>
              </p:ext>
            </p:extLst>
          </p:nvPr>
        </p:nvGraphicFramePr>
        <p:xfrm>
          <a:off x="1823427" y="1783532"/>
          <a:ext cx="8545146" cy="3298421"/>
        </p:xfrm>
        <a:graphic>
          <a:graphicData uri="http://schemas.openxmlformats.org/drawingml/2006/table">
            <a:tbl>
              <a:tblPr firstRow="1" bandRow="1">
                <a:tableStyleId>{7DF18680-E054-41AD-8BC1-D1AEF772440D}</a:tableStyleId>
              </a:tblPr>
              <a:tblGrid>
                <a:gridCol w="2848382">
                  <a:extLst>
                    <a:ext uri="{9D8B030D-6E8A-4147-A177-3AD203B41FA5}">
                      <a16:colId xmlns:a16="http://schemas.microsoft.com/office/drawing/2014/main" val="1215597097"/>
                    </a:ext>
                  </a:extLst>
                </a:gridCol>
                <a:gridCol w="2848382">
                  <a:extLst>
                    <a:ext uri="{9D8B030D-6E8A-4147-A177-3AD203B41FA5}">
                      <a16:colId xmlns:a16="http://schemas.microsoft.com/office/drawing/2014/main" val="3674075046"/>
                    </a:ext>
                  </a:extLst>
                </a:gridCol>
                <a:gridCol w="2848382">
                  <a:extLst>
                    <a:ext uri="{9D8B030D-6E8A-4147-A177-3AD203B41FA5}">
                      <a16:colId xmlns:a16="http://schemas.microsoft.com/office/drawing/2014/main" val="1613901373"/>
                    </a:ext>
                  </a:extLst>
                </a:gridCol>
              </a:tblGrid>
              <a:tr h="873111">
                <a:tc>
                  <a:txBody>
                    <a:bodyPr/>
                    <a:lstStyle/>
                    <a:p>
                      <a:r>
                        <a:rPr lang="fi-FI" dirty="0" smtClean="0"/>
                        <a:t>mikrobi</a:t>
                      </a:r>
                      <a:endParaRPr lang="fi-FI" dirty="0"/>
                    </a:p>
                  </a:txBody>
                  <a:tcPr/>
                </a:tc>
                <a:tc>
                  <a:txBody>
                    <a:bodyPr/>
                    <a:lstStyle/>
                    <a:p>
                      <a:r>
                        <a:rPr lang="fi-FI" dirty="0" smtClean="0"/>
                        <a:t>Uudet v.2020</a:t>
                      </a:r>
                      <a:endParaRPr lang="fi-FI" dirty="0"/>
                    </a:p>
                  </a:txBody>
                  <a:tcPr/>
                </a:tc>
                <a:tc>
                  <a:txBody>
                    <a:bodyPr/>
                    <a:lstStyle/>
                    <a:p>
                      <a:r>
                        <a:rPr lang="fi-FI" dirty="0" smtClean="0"/>
                        <a:t>Kaikki rekisteröidyt 10.11.21</a:t>
                      </a:r>
                      <a:endParaRPr lang="fi-FI" dirty="0"/>
                    </a:p>
                  </a:txBody>
                  <a:tcPr/>
                </a:tc>
                <a:extLst>
                  <a:ext uri="{0D108BD9-81ED-4DB2-BD59-A6C34878D82A}">
                    <a16:rowId xmlns:a16="http://schemas.microsoft.com/office/drawing/2014/main" val="968620827"/>
                  </a:ext>
                </a:extLst>
              </a:tr>
              <a:tr h="485062">
                <a:tc>
                  <a:txBody>
                    <a:bodyPr/>
                    <a:lstStyle/>
                    <a:p>
                      <a:r>
                        <a:rPr lang="fi-FI" dirty="0" smtClean="0"/>
                        <a:t>MRSA</a:t>
                      </a:r>
                      <a:endParaRPr lang="fi-FI" dirty="0"/>
                    </a:p>
                  </a:txBody>
                  <a:tcPr/>
                </a:tc>
                <a:tc>
                  <a:txBody>
                    <a:bodyPr/>
                    <a:lstStyle/>
                    <a:p>
                      <a:r>
                        <a:rPr lang="fi-FI" dirty="0" smtClean="0"/>
                        <a:t>74 </a:t>
                      </a:r>
                      <a:endParaRPr lang="fi-FI" dirty="0"/>
                    </a:p>
                  </a:txBody>
                  <a:tcPr/>
                </a:tc>
                <a:tc>
                  <a:txBody>
                    <a:bodyPr/>
                    <a:lstStyle/>
                    <a:p>
                      <a:r>
                        <a:rPr lang="fi-FI" dirty="0" smtClean="0"/>
                        <a:t>496 </a:t>
                      </a:r>
                      <a:endParaRPr lang="fi-FI" dirty="0"/>
                    </a:p>
                  </a:txBody>
                  <a:tcPr/>
                </a:tc>
                <a:extLst>
                  <a:ext uri="{0D108BD9-81ED-4DB2-BD59-A6C34878D82A}">
                    <a16:rowId xmlns:a16="http://schemas.microsoft.com/office/drawing/2014/main" val="3848563910"/>
                  </a:ext>
                </a:extLst>
              </a:tr>
              <a:tr h="485062">
                <a:tc>
                  <a:txBody>
                    <a:bodyPr/>
                    <a:lstStyle/>
                    <a:p>
                      <a:r>
                        <a:rPr lang="fi-FI" dirty="0" smtClean="0"/>
                        <a:t>ESBL </a:t>
                      </a:r>
                      <a:r>
                        <a:rPr lang="fi-FI" dirty="0" err="1" smtClean="0"/>
                        <a:t>kl.pneumoniae</a:t>
                      </a:r>
                      <a:endParaRPr lang="fi-FI" dirty="0"/>
                    </a:p>
                  </a:txBody>
                  <a:tcPr/>
                </a:tc>
                <a:tc>
                  <a:txBody>
                    <a:bodyPr/>
                    <a:lstStyle/>
                    <a:p>
                      <a:r>
                        <a:rPr lang="fi-FI" dirty="0" smtClean="0"/>
                        <a:t>27 </a:t>
                      </a:r>
                      <a:endParaRPr lang="fi-FI" dirty="0"/>
                    </a:p>
                  </a:txBody>
                  <a:tcPr/>
                </a:tc>
                <a:tc>
                  <a:txBody>
                    <a:bodyPr/>
                    <a:lstStyle/>
                    <a:p>
                      <a:r>
                        <a:rPr lang="fi-FI" dirty="0" smtClean="0"/>
                        <a:t>128 </a:t>
                      </a:r>
                      <a:endParaRPr lang="fi-FI" dirty="0"/>
                    </a:p>
                  </a:txBody>
                  <a:tcPr/>
                </a:tc>
                <a:extLst>
                  <a:ext uri="{0D108BD9-81ED-4DB2-BD59-A6C34878D82A}">
                    <a16:rowId xmlns:a16="http://schemas.microsoft.com/office/drawing/2014/main" val="2416245963"/>
                  </a:ext>
                </a:extLst>
              </a:tr>
              <a:tr h="485062">
                <a:tc>
                  <a:txBody>
                    <a:bodyPr/>
                    <a:lstStyle/>
                    <a:p>
                      <a:r>
                        <a:rPr lang="fi-FI" dirty="0" smtClean="0"/>
                        <a:t>VRE</a:t>
                      </a:r>
                      <a:endParaRPr lang="fi-FI" dirty="0"/>
                    </a:p>
                  </a:txBody>
                  <a:tcPr/>
                </a:tc>
                <a:tc>
                  <a:txBody>
                    <a:bodyPr/>
                    <a:lstStyle/>
                    <a:p>
                      <a:r>
                        <a:rPr lang="fi-FI" dirty="0" smtClean="0"/>
                        <a:t>5 </a:t>
                      </a:r>
                      <a:endParaRPr lang="fi-FI" dirty="0"/>
                    </a:p>
                  </a:txBody>
                  <a:tcPr/>
                </a:tc>
                <a:tc>
                  <a:txBody>
                    <a:bodyPr/>
                    <a:lstStyle/>
                    <a:p>
                      <a:r>
                        <a:rPr lang="fi-FI" dirty="0" smtClean="0"/>
                        <a:t>105 </a:t>
                      </a:r>
                      <a:endParaRPr lang="fi-FI" dirty="0"/>
                    </a:p>
                  </a:txBody>
                  <a:tcPr/>
                </a:tc>
                <a:extLst>
                  <a:ext uri="{0D108BD9-81ED-4DB2-BD59-A6C34878D82A}">
                    <a16:rowId xmlns:a16="http://schemas.microsoft.com/office/drawing/2014/main" val="124208616"/>
                  </a:ext>
                </a:extLst>
              </a:tr>
              <a:tr h="485062">
                <a:tc>
                  <a:txBody>
                    <a:bodyPr/>
                    <a:lstStyle/>
                    <a:p>
                      <a:r>
                        <a:rPr lang="fi-FI" dirty="0" smtClean="0"/>
                        <a:t>CPE</a:t>
                      </a:r>
                      <a:endParaRPr lang="fi-FI" dirty="0"/>
                    </a:p>
                  </a:txBody>
                  <a:tcPr/>
                </a:tc>
                <a:tc>
                  <a:txBody>
                    <a:bodyPr/>
                    <a:lstStyle/>
                    <a:p>
                      <a:r>
                        <a:rPr lang="fi-FI" dirty="0" smtClean="0"/>
                        <a:t>3 </a:t>
                      </a:r>
                      <a:endParaRPr lang="fi-FI" dirty="0"/>
                    </a:p>
                  </a:txBody>
                  <a:tcPr/>
                </a:tc>
                <a:tc>
                  <a:txBody>
                    <a:bodyPr/>
                    <a:lstStyle/>
                    <a:p>
                      <a:r>
                        <a:rPr lang="fi-FI" dirty="0" smtClean="0"/>
                        <a:t>27 </a:t>
                      </a:r>
                      <a:endParaRPr lang="fi-FI" dirty="0"/>
                    </a:p>
                  </a:txBody>
                  <a:tcPr/>
                </a:tc>
                <a:extLst>
                  <a:ext uri="{0D108BD9-81ED-4DB2-BD59-A6C34878D82A}">
                    <a16:rowId xmlns:a16="http://schemas.microsoft.com/office/drawing/2014/main" val="3642142103"/>
                  </a:ext>
                </a:extLst>
              </a:tr>
              <a:tr h="485062">
                <a:tc>
                  <a:txBody>
                    <a:bodyPr/>
                    <a:lstStyle/>
                    <a:p>
                      <a:r>
                        <a:rPr lang="fi-FI" dirty="0" err="1" smtClean="0"/>
                        <a:t>C.auris</a:t>
                      </a:r>
                      <a:endParaRPr lang="fi-FI" dirty="0"/>
                    </a:p>
                  </a:txBody>
                  <a:tcPr/>
                </a:tc>
                <a:tc>
                  <a:txBody>
                    <a:bodyPr/>
                    <a:lstStyle/>
                    <a:p>
                      <a:r>
                        <a:rPr lang="fi-FI" dirty="0" smtClean="0"/>
                        <a:t>-</a:t>
                      </a:r>
                      <a:endParaRPr lang="fi-FI" dirty="0"/>
                    </a:p>
                  </a:txBody>
                  <a:tcPr/>
                </a:tc>
                <a:tc>
                  <a:txBody>
                    <a:bodyPr/>
                    <a:lstStyle/>
                    <a:p>
                      <a:r>
                        <a:rPr lang="fi-FI" dirty="0" smtClean="0"/>
                        <a:t>1 </a:t>
                      </a:r>
                      <a:endParaRPr lang="fi-FI" dirty="0"/>
                    </a:p>
                  </a:txBody>
                  <a:tcPr/>
                </a:tc>
                <a:extLst>
                  <a:ext uri="{0D108BD9-81ED-4DB2-BD59-A6C34878D82A}">
                    <a16:rowId xmlns:a16="http://schemas.microsoft.com/office/drawing/2014/main" val="2488602594"/>
                  </a:ext>
                </a:extLst>
              </a:tr>
            </a:tbl>
          </a:graphicData>
        </a:graphic>
      </p:graphicFrame>
    </p:spTree>
    <p:extLst>
      <p:ext uri="{BB962C8B-B14F-4D97-AF65-F5344CB8AC3E}">
        <p14:creationId xmlns:p14="http://schemas.microsoft.com/office/powerpoint/2010/main" val="927830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455123"/>
          </a:xfrm>
        </p:spPr>
        <p:txBody>
          <a:bodyPr>
            <a:normAutofit fontScale="90000"/>
          </a:bodyPr>
          <a:lstStyle/>
          <a:p>
            <a:r>
              <a:rPr lang="fi-FI" sz="3200" dirty="0" smtClean="0"/>
              <a:t>Uusi moniresistentin bakteerin kantaja</a:t>
            </a:r>
            <a:endParaRPr lang="fi-FI" sz="3200" dirty="0"/>
          </a:p>
        </p:txBody>
      </p:sp>
      <p:pic>
        <p:nvPicPr>
          <p:cNvPr id="5" name="Sisällön paikkamerkki 4"/>
          <p:cNvPicPr>
            <a:picLocks noGrp="1" noChangeAspect="1"/>
          </p:cNvPicPr>
          <p:nvPr>
            <p:ph sz="half" idx="1"/>
          </p:nvPr>
        </p:nvPicPr>
        <p:blipFill>
          <a:blip r:embed="rId3"/>
          <a:stretch>
            <a:fillRect/>
          </a:stretch>
        </p:blipFill>
        <p:spPr>
          <a:xfrm>
            <a:off x="609600" y="1064829"/>
            <a:ext cx="4463100" cy="3937994"/>
          </a:xfrm>
          <a:prstGeom prst="rect">
            <a:avLst/>
          </a:prstGeom>
        </p:spPr>
      </p:pic>
      <p:pic>
        <p:nvPicPr>
          <p:cNvPr id="6" name="Sisällön paikkamerkki 5"/>
          <p:cNvPicPr>
            <a:picLocks noGrp="1" noChangeAspect="1"/>
          </p:cNvPicPr>
          <p:nvPr>
            <p:ph sz="half" idx="2"/>
          </p:nvPr>
        </p:nvPicPr>
        <p:blipFill>
          <a:blip r:embed="rId4"/>
          <a:stretch>
            <a:fillRect/>
          </a:stretch>
        </p:blipFill>
        <p:spPr>
          <a:xfrm>
            <a:off x="8179777" y="1064829"/>
            <a:ext cx="3817937" cy="4509221"/>
          </a:xfrm>
          <a:prstGeom prst="rect">
            <a:avLst/>
          </a:prstGeom>
        </p:spPr>
      </p:pic>
      <p:sp>
        <p:nvSpPr>
          <p:cNvPr id="3" name="Ellipsi 2"/>
          <p:cNvSpPr/>
          <p:nvPr/>
        </p:nvSpPr>
        <p:spPr>
          <a:xfrm>
            <a:off x="2456196" y="1717308"/>
            <a:ext cx="1446415" cy="188156"/>
          </a:xfrm>
          <a:prstGeom prst="ellipse">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i-FI" dirty="0" smtClean="0">
              <a:solidFill>
                <a:schemeClr val="tx1"/>
              </a:solidFill>
              <a:latin typeface="Trebuchet MS" pitchFamily="34" charset="0"/>
            </a:endParaRPr>
          </a:p>
        </p:txBody>
      </p:sp>
      <p:sp>
        <p:nvSpPr>
          <p:cNvPr id="10" name="Suorakulmio 9"/>
          <p:cNvSpPr/>
          <p:nvPr/>
        </p:nvSpPr>
        <p:spPr>
          <a:xfrm>
            <a:off x="8677579" y="1811386"/>
            <a:ext cx="2822332" cy="3139321"/>
          </a:xfrm>
          <a:prstGeom prst="rect">
            <a:avLst/>
          </a:prstGeom>
        </p:spPr>
        <p:txBody>
          <a:bodyPr wrap="square">
            <a:spAutoFit/>
          </a:bodyPr>
          <a:lstStyle/>
          <a:p>
            <a:pPr marL="285750" indent="-285750">
              <a:buFont typeface="Wingdings" panose="05000000000000000000" pitchFamily="2" charset="2"/>
              <a:buChar char="§"/>
            </a:pPr>
            <a:r>
              <a:rPr lang="fi-FI" dirty="0"/>
              <a:t>Laboratorio tai joku muu taho ilmoittaa löydöksestä Infektioiden torjuntayksikköön</a:t>
            </a:r>
          </a:p>
          <a:p>
            <a:pPr marL="285750" indent="-285750">
              <a:buFont typeface="Wingdings" panose="05000000000000000000" pitchFamily="2" charset="2"/>
              <a:buChar char="§"/>
            </a:pPr>
            <a:endParaRPr lang="fi-FI" dirty="0"/>
          </a:p>
          <a:p>
            <a:pPr marL="285750" indent="-285750">
              <a:buFont typeface="Wingdings" panose="05000000000000000000" pitchFamily="2" charset="2"/>
              <a:buChar char="§"/>
            </a:pPr>
            <a:r>
              <a:rPr lang="fi-FI" dirty="0"/>
              <a:t>Hygieniahoitaja kirjaa potilaan </a:t>
            </a:r>
            <a:r>
              <a:rPr lang="fi-FI" dirty="0" smtClean="0"/>
              <a:t>rekisteriin</a:t>
            </a:r>
            <a:r>
              <a:rPr lang="fi-FI" dirty="0"/>
              <a:t>.</a:t>
            </a:r>
          </a:p>
          <a:p>
            <a:pPr marL="285750" indent="-285750">
              <a:buFont typeface="Wingdings" panose="05000000000000000000" pitchFamily="2" charset="2"/>
              <a:buChar char="§"/>
            </a:pPr>
            <a:endParaRPr lang="fi-FI" dirty="0"/>
          </a:p>
          <a:p>
            <a:pPr marL="285750" indent="-285750">
              <a:buFont typeface="Wingdings" panose="05000000000000000000" pitchFamily="2" charset="2"/>
              <a:buChar char="§"/>
            </a:pPr>
            <a:r>
              <a:rPr lang="fi-FI" dirty="0"/>
              <a:t>Uusi rekisteröity kantaja ilmoitetaan myös kotikuntaan</a:t>
            </a:r>
          </a:p>
        </p:txBody>
      </p:sp>
      <p:sp>
        <p:nvSpPr>
          <p:cNvPr id="11" name="Suorakulmio 10"/>
          <p:cNvSpPr/>
          <p:nvPr/>
        </p:nvSpPr>
        <p:spPr>
          <a:xfrm>
            <a:off x="4261339" y="4246716"/>
            <a:ext cx="5067300" cy="1200329"/>
          </a:xfrm>
          <a:prstGeom prst="rect">
            <a:avLst/>
          </a:prstGeom>
        </p:spPr>
        <p:txBody>
          <a:bodyPr wrap="square">
            <a:spAutoFit/>
          </a:bodyPr>
          <a:lstStyle/>
          <a:p>
            <a:r>
              <a:rPr lang="fi-FI" dirty="0" smtClean="0"/>
              <a:t>- Kliinisestä näytteestä</a:t>
            </a:r>
          </a:p>
          <a:p>
            <a:endParaRPr lang="fi-FI" dirty="0"/>
          </a:p>
          <a:p>
            <a:r>
              <a:rPr lang="fi-FI" dirty="0" smtClean="0"/>
              <a:t>	</a:t>
            </a:r>
            <a:endParaRPr lang="fi-FI" dirty="0"/>
          </a:p>
          <a:p>
            <a:r>
              <a:rPr lang="fi-FI" dirty="0" smtClean="0"/>
              <a:t>- Seulontanäytteistä</a:t>
            </a:r>
            <a:endParaRPr lang="fi-FI" dirty="0"/>
          </a:p>
        </p:txBody>
      </p:sp>
      <p:sp>
        <p:nvSpPr>
          <p:cNvPr id="12" name="Nuoli oikealle 11"/>
          <p:cNvSpPr/>
          <p:nvPr/>
        </p:nvSpPr>
        <p:spPr>
          <a:xfrm>
            <a:off x="3179403" y="4150594"/>
            <a:ext cx="978408" cy="484632"/>
          </a:xfrm>
          <a:prstGeom prst="rightArrow">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fi-FI" dirty="0" smtClean="0">
              <a:solidFill>
                <a:schemeClr val="tx1"/>
              </a:solidFill>
              <a:latin typeface="Trebuchet MS" pitchFamily="34" charset="0"/>
            </a:endParaRPr>
          </a:p>
        </p:txBody>
      </p:sp>
    </p:spTree>
    <p:extLst>
      <p:ext uri="{BB962C8B-B14F-4D97-AF65-F5344CB8AC3E}">
        <p14:creationId xmlns:p14="http://schemas.microsoft.com/office/powerpoint/2010/main" val="2470973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609600" y="274639"/>
            <a:ext cx="10972800" cy="7517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Trebuchet MS"/>
              <a:buNone/>
            </a:pPr>
            <a:r>
              <a:rPr lang="fi-FI" sz="4000" dirty="0"/>
              <a:t>Varotoimet </a:t>
            </a:r>
            <a:r>
              <a:rPr lang="fi-FI" sz="4000" dirty="0" smtClean="0"/>
              <a:t>eri toimintayksiköissä</a:t>
            </a:r>
            <a:endParaRPr sz="4000" dirty="0"/>
          </a:p>
        </p:txBody>
      </p:sp>
      <p:sp>
        <p:nvSpPr>
          <p:cNvPr id="130" name="Google Shape;130;p20"/>
          <p:cNvSpPr txBox="1">
            <a:spLocks noGrp="1"/>
          </p:cNvSpPr>
          <p:nvPr>
            <p:ph type="body" idx="1"/>
          </p:nvPr>
        </p:nvSpPr>
        <p:spPr>
          <a:xfrm>
            <a:off x="609600" y="1296955"/>
            <a:ext cx="10972800" cy="5159829"/>
          </a:xfrm>
          <a:prstGeom prst="rect">
            <a:avLst/>
          </a:prstGeom>
          <a:noFill/>
          <a:ln>
            <a:noFill/>
          </a:ln>
        </p:spPr>
        <p:txBody>
          <a:bodyPr spcFirstLastPara="1" wrap="square" lIns="91425" tIns="45700" rIns="91425" bIns="45700" anchor="t" anchorCtr="0">
            <a:noAutofit/>
          </a:bodyPr>
          <a:lstStyle/>
          <a:p>
            <a:pPr lvl="0">
              <a:spcBef>
                <a:spcPts val="600"/>
              </a:spcBef>
              <a:buClr>
                <a:schemeClr val="dk1"/>
              </a:buClr>
              <a:buSzPts val="3000"/>
              <a:buFont typeface="Wingdings" panose="05000000000000000000" pitchFamily="2" charset="2"/>
              <a:buChar char="§"/>
            </a:pPr>
            <a:r>
              <a:rPr lang="fi-FI" sz="2000" dirty="0"/>
              <a:t>Akuutti vuodeosastohoito: </a:t>
            </a:r>
            <a:r>
              <a:rPr lang="fi-FI" sz="2000" b="1" dirty="0" smtClean="0"/>
              <a:t>KOSKETUSVAROTOIMET</a:t>
            </a:r>
            <a:r>
              <a:rPr lang="fi-FI" sz="2000" dirty="0" smtClean="0"/>
              <a:t>, </a:t>
            </a:r>
          </a:p>
          <a:p>
            <a:pPr marL="0" lvl="0" indent="0">
              <a:spcBef>
                <a:spcPts val="600"/>
              </a:spcBef>
              <a:buClr>
                <a:schemeClr val="dk1"/>
              </a:buClr>
              <a:buSzPts val="3000"/>
              <a:buNone/>
            </a:pPr>
            <a:r>
              <a:rPr lang="fi-FI" sz="2000" dirty="0"/>
              <a:t>	</a:t>
            </a:r>
            <a:r>
              <a:rPr lang="fi-FI" sz="2000" dirty="0" smtClean="0"/>
              <a:t>mutta potilas saa liikkua huoneesta (pl. </a:t>
            </a:r>
            <a:r>
              <a:rPr lang="fi-FI" sz="2000" dirty="0" err="1" smtClean="0"/>
              <a:t>Candida</a:t>
            </a:r>
            <a:r>
              <a:rPr lang="fi-FI" sz="2000" dirty="0" smtClean="0"/>
              <a:t> </a:t>
            </a:r>
            <a:r>
              <a:rPr lang="fi-FI" sz="2000" dirty="0" err="1" smtClean="0"/>
              <a:t>auris</a:t>
            </a:r>
            <a:r>
              <a:rPr lang="fi-FI" sz="2000" dirty="0" smtClean="0"/>
              <a:t>) </a:t>
            </a:r>
          </a:p>
          <a:p>
            <a:pPr marL="0" lvl="0" indent="0">
              <a:spcBef>
                <a:spcPts val="600"/>
              </a:spcBef>
              <a:buClr>
                <a:schemeClr val="dk1"/>
              </a:buClr>
              <a:buSzPts val="3000"/>
              <a:buNone/>
            </a:pPr>
            <a:endParaRPr lang="fi-FI" sz="2000" dirty="0"/>
          </a:p>
          <a:p>
            <a:pPr lvl="0">
              <a:spcBef>
                <a:spcPts val="600"/>
              </a:spcBef>
              <a:buClr>
                <a:schemeClr val="dk1"/>
              </a:buClr>
              <a:buSzPts val="3000"/>
              <a:buFont typeface="Wingdings" panose="05000000000000000000" pitchFamily="2" charset="2"/>
              <a:buChar char="§"/>
            </a:pPr>
            <a:r>
              <a:rPr lang="fi-FI" sz="2000" dirty="0" smtClean="0"/>
              <a:t>Kotihoito: </a:t>
            </a:r>
            <a:r>
              <a:rPr lang="fi-FI" sz="2000" dirty="0"/>
              <a:t>TAVANOMAISET </a:t>
            </a:r>
            <a:r>
              <a:rPr lang="fi-FI" sz="2000" dirty="0" smtClean="0"/>
              <a:t>VAROTOIMET</a:t>
            </a:r>
          </a:p>
          <a:p>
            <a:pPr marL="0" lvl="0" indent="0" algn="l" rtl="0">
              <a:spcBef>
                <a:spcPts val="0"/>
              </a:spcBef>
              <a:spcAft>
                <a:spcPts val="0"/>
              </a:spcAft>
              <a:buClr>
                <a:schemeClr val="dk1"/>
              </a:buClr>
              <a:buSzPts val="3000"/>
              <a:buNone/>
            </a:pPr>
            <a:endParaRPr sz="2000" dirty="0"/>
          </a:p>
          <a:p>
            <a:pPr lvl="0" algn="l" rtl="0">
              <a:spcBef>
                <a:spcPts val="600"/>
              </a:spcBef>
              <a:spcAft>
                <a:spcPts val="0"/>
              </a:spcAft>
              <a:buClr>
                <a:schemeClr val="dk1"/>
              </a:buClr>
              <a:buSzPts val="3000"/>
              <a:buFont typeface="Wingdings" panose="05000000000000000000" pitchFamily="2" charset="2"/>
              <a:buChar char="§"/>
            </a:pPr>
            <a:r>
              <a:rPr lang="fi-FI" sz="2000" dirty="0"/>
              <a:t>Poliklinikka: TAVANOMAISET </a:t>
            </a:r>
            <a:r>
              <a:rPr lang="fi-FI" sz="2000" dirty="0" smtClean="0"/>
              <a:t>VAROTOIMET</a:t>
            </a:r>
          </a:p>
          <a:p>
            <a:pPr lvl="0" algn="l" rtl="0">
              <a:spcBef>
                <a:spcPts val="600"/>
              </a:spcBef>
              <a:spcAft>
                <a:spcPts val="0"/>
              </a:spcAft>
              <a:buClr>
                <a:schemeClr val="dk1"/>
              </a:buClr>
              <a:buSzPts val="3000"/>
              <a:buFont typeface="Wingdings" panose="05000000000000000000" pitchFamily="2" charset="2"/>
              <a:buChar char="§"/>
            </a:pPr>
            <a:endParaRPr sz="2000" dirty="0"/>
          </a:p>
          <a:p>
            <a:pPr lvl="0" algn="l" rtl="0">
              <a:spcBef>
                <a:spcPts val="600"/>
              </a:spcBef>
              <a:spcAft>
                <a:spcPts val="0"/>
              </a:spcAft>
              <a:buClr>
                <a:schemeClr val="dk1"/>
              </a:buClr>
              <a:buSzPts val="3000"/>
              <a:buFont typeface="Wingdings" panose="05000000000000000000" pitchFamily="2" charset="2"/>
              <a:buChar char="§"/>
            </a:pPr>
            <a:r>
              <a:rPr lang="fi-FI" sz="2000" dirty="0"/>
              <a:t>Toimenpideyksikkö: TAVANOMAISET </a:t>
            </a:r>
            <a:r>
              <a:rPr lang="fi-FI" sz="2000" dirty="0" smtClean="0"/>
              <a:t>VAROTOIMET</a:t>
            </a:r>
          </a:p>
          <a:p>
            <a:pPr lvl="0" algn="l" rtl="0">
              <a:spcBef>
                <a:spcPts val="600"/>
              </a:spcBef>
              <a:spcAft>
                <a:spcPts val="0"/>
              </a:spcAft>
              <a:buClr>
                <a:schemeClr val="dk1"/>
              </a:buClr>
              <a:buSzPts val="3000"/>
              <a:buFont typeface="Wingdings" panose="05000000000000000000" pitchFamily="2" charset="2"/>
              <a:buChar char="§"/>
            </a:pPr>
            <a:endParaRPr sz="2000" dirty="0"/>
          </a:p>
          <a:p>
            <a:pPr lvl="0" algn="l" rtl="0">
              <a:spcBef>
                <a:spcPts val="600"/>
              </a:spcBef>
              <a:spcAft>
                <a:spcPts val="0"/>
              </a:spcAft>
              <a:buClr>
                <a:schemeClr val="dk1"/>
              </a:buClr>
              <a:buSzPts val="3000"/>
              <a:buFont typeface="Wingdings" panose="05000000000000000000" pitchFamily="2" charset="2"/>
              <a:buChar char="§"/>
            </a:pPr>
            <a:r>
              <a:rPr lang="fi-FI" sz="2000" dirty="0"/>
              <a:t>Pitkäaikaishoito: TAVANOMAISET VAROTOIMET + oma huone, jossa oma </a:t>
            </a:r>
            <a:r>
              <a:rPr lang="fi-FI" sz="2000" dirty="0" smtClean="0"/>
              <a:t>wc/suihku</a:t>
            </a:r>
          </a:p>
          <a:p>
            <a:pPr marL="0" lvl="0" indent="0">
              <a:spcBef>
                <a:spcPts val="600"/>
              </a:spcBef>
              <a:buClr>
                <a:schemeClr val="dk1"/>
              </a:buClr>
              <a:buSzPts val="3000"/>
              <a:buNone/>
            </a:pPr>
            <a:endParaRPr lang="fi-FI" sz="4000" dirty="0" smtClean="0"/>
          </a:p>
          <a:p>
            <a:pPr marL="0" lvl="0" indent="0">
              <a:spcBef>
                <a:spcPts val="600"/>
              </a:spcBef>
              <a:buClr>
                <a:schemeClr val="dk1"/>
              </a:buClr>
              <a:buSzPts val="3000"/>
              <a:buNone/>
            </a:pPr>
            <a:r>
              <a:rPr lang="fi-FI" sz="1800" dirty="0" smtClean="0">
                <a:hlinkClick r:id="rId3"/>
              </a:rPr>
              <a:t>Kosketusvarotoimet osastohoidossa</a:t>
            </a:r>
            <a:endParaRPr lang="fi-FI" sz="1800" dirty="0" smtClean="0"/>
          </a:p>
          <a:p>
            <a:pPr marL="0" lvl="0" indent="0" algn="l" rtl="0">
              <a:spcBef>
                <a:spcPts val="600"/>
              </a:spcBef>
              <a:spcAft>
                <a:spcPts val="0"/>
              </a:spcAft>
              <a:buClr>
                <a:schemeClr val="dk1"/>
              </a:buClr>
              <a:buSzPts val="3000"/>
              <a:buNone/>
            </a:pPr>
            <a:endParaRPr dirty="0"/>
          </a:p>
          <a:p>
            <a:pPr marL="457189" lvl="0" indent="-220143" algn="l" rtl="0">
              <a:spcBef>
                <a:spcPts val="747"/>
              </a:spcBef>
              <a:spcAft>
                <a:spcPts val="0"/>
              </a:spcAft>
              <a:buClr>
                <a:schemeClr val="dk1"/>
              </a:buClr>
              <a:buSzPts val="3733"/>
              <a:buNone/>
            </a:pPr>
            <a:endParaRPr dirty="0"/>
          </a:p>
        </p:txBody>
      </p:sp>
    </p:spTree>
    <p:extLst>
      <p:ext uri="{BB962C8B-B14F-4D97-AF65-F5344CB8AC3E}">
        <p14:creationId xmlns:p14="http://schemas.microsoft.com/office/powerpoint/2010/main" val="870514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sz="7200" dirty="0"/>
              <a:t>Seulontanäytteet  </a:t>
            </a:r>
            <a:r>
              <a:rPr lang="fi-FI" dirty="0"/>
              <a:t/>
            </a:r>
            <a:br>
              <a:rPr lang="fi-FI" dirty="0"/>
            </a:br>
            <a:endParaRPr lang="fi-FI" dirty="0"/>
          </a:p>
        </p:txBody>
      </p:sp>
      <p:sp>
        <p:nvSpPr>
          <p:cNvPr id="3" name="Alaotsikko 2"/>
          <p:cNvSpPr>
            <a:spLocks noGrp="1"/>
          </p:cNvSpPr>
          <p:nvPr>
            <p:ph type="subTitle" idx="1"/>
          </p:nvPr>
        </p:nvSpPr>
        <p:spPr/>
        <p:txBody>
          <a:bodyPr>
            <a:normAutofit/>
          </a:bodyPr>
          <a:lstStyle/>
          <a:p>
            <a:r>
              <a:rPr lang="fi-FI" sz="2800" dirty="0" smtClean="0"/>
              <a:t>-tartuntojen </a:t>
            </a:r>
            <a:r>
              <a:rPr lang="fi-FI" sz="2800" dirty="0"/>
              <a:t>torjumiseksi </a:t>
            </a:r>
            <a:r>
              <a:rPr lang="fi-FI" sz="2800" dirty="0" err="1"/>
              <a:t>kantajuutta</a:t>
            </a:r>
            <a:r>
              <a:rPr lang="fi-FI" sz="2800" dirty="0"/>
              <a:t> epäiltäessä</a:t>
            </a:r>
          </a:p>
        </p:txBody>
      </p:sp>
    </p:spTree>
    <p:extLst>
      <p:ext uri="{BB962C8B-B14F-4D97-AF65-F5344CB8AC3E}">
        <p14:creationId xmlns:p14="http://schemas.microsoft.com/office/powerpoint/2010/main" val="3135619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a:bodyPr>
          <a:lstStyle/>
          <a:p>
            <a:pPr marL="0" indent="0">
              <a:buNone/>
            </a:pPr>
            <a:r>
              <a:rPr lang="fi-FI" sz="3200" u="sng" dirty="0"/>
              <a:t>Altistunut potilas:</a:t>
            </a:r>
            <a:r>
              <a:rPr lang="fi-FI" sz="3200" dirty="0"/>
              <a:t> </a:t>
            </a:r>
          </a:p>
          <a:p>
            <a:pPr marL="0" indent="0">
              <a:buNone/>
            </a:pPr>
            <a:endParaRPr lang="fi-FI" sz="4000" dirty="0"/>
          </a:p>
          <a:p>
            <a:pPr>
              <a:buFont typeface="Wingdings" panose="05000000000000000000" pitchFamily="2" charset="2"/>
              <a:buChar char="§"/>
            </a:pPr>
            <a:r>
              <a:rPr lang="fi-FI" sz="2000" dirty="0"/>
              <a:t>Akuuttisairaanhoidossa positiiviseksi todetun </a:t>
            </a:r>
            <a:r>
              <a:rPr lang="fi-FI" sz="2000" b="1" dirty="0"/>
              <a:t>potilaan huonetoverit (&gt;24 tuntia samassa huoneessa)</a:t>
            </a:r>
            <a:endParaRPr lang="fi-FI" sz="2000" dirty="0"/>
          </a:p>
          <a:p>
            <a:pPr>
              <a:buFont typeface="Wingdings" panose="05000000000000000000" pitchFamily="2" charset="2"/>
              <a:buChar char="§"/>
            </a:pPr>
            <a:r>
              <a:rPr lang="fi-FI" sz="2000" dirty="0"/>
              <a:t>Myös aiemmista saman hoitojakson hoitopaikoista (esim. </a:t>
            </a:r>
            <a:r>
              <a:rPr lang="fi-FI" sz="2000" dirty="0" err="1"/>
              <a:t>tk:n</a:t>
            </a:r>
            <a:r>
              <a:rPr lang="fi-FI" sz="2000" dirty="0"/>
              <a:t> vuodeosastolta), jos altistunut on edelleen osastohoidossa, kotisairaanhoidon asiakkaana tai on </a:t>
            </a:r>
            <a:r>
              <a:rPr lang="fi-FI" sz="2000" dirty="0" smtClean="0"/>
              <a:t>tiedossa </a:t>
            </a:r>
            <a:r>
              <a:rPr lang="fi-FI" sz="2000" dirty="0"/>
              <a:t>tulevia hoitojaksoja.</a:t>
            </a:r>
          </a:p>
          <a:p>
            <a:pPr marL="0" indent="0">
              <a:buNone/>
            </a:pPr>
            <a:endParaRPr lang="fi-FI" sz="2000" dirty="0"/>
          </a:p>
          <a:p>
            <a:pPr marL="0" indent="0">
              <a:buNone/>
            </a:pPr>
            <a:r>
              <a:rPr lang="fi-FI" sz="2000" dirty="0" smtClean="0"/>
              <a:t>	Altistuneita </a:t>
            </a:r>
            <a:r>
              <a:rPr lang="fi-FI" sz="2000" dirty="0"/>
              <a:t>hoidetaan </a:t>
            </a:r>
            <a:r>
              <a:rPr lang="fi-FI" sz="2000" b="1" dirty="0"/>
              <a:t>tavanomaisin varotoimin.</a:t>
            </a:r>
            <a:r>
              <a:rPr lang="fi-FI" sz="4000" b="1" dirty="0"/>
              <a:t> </a:t>
            </a:r>
          </a:p>
          <a:p>
            <a:endParaRPr lang="fi-FI" dirty="0"/>
          </a:p>
        </p:txBody>
      </p:sp>
    </p:spTree>
    <p:extLst>
      <p:ext uri="{BB962C8B-B14F-4D97-AF65-F5344CB8AC3E}">
        <p14:creationId xmlns:p14="http://schemas.microsoft.com/office/powerpoint/2010/main" val="2981506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609600" y="1318847"/>
            <a:ext cx="10972800" cy="4807318"/>
          </a:xfrm>
        </p:spPr>
        <p:txBody>
          <a:bodyPr>
            <a:normAutofit/>
          </a:bodyPr>
          <a:lstStyle/>
          <a:p>
            <a:pPr marL="0" indent="0">
              <a:buNone/>
            </a:pPr>
            <a:r>
              <a:rPr lang="fi-FI" sz="3200" u="sng" dirty="0"/>
              <a:t>Ulkomailta tulevat potilaat: </a:t>
            </a:r>
          </a:p>
          <a:p>
            <a:pPr marL="0" indent="0">
              <a:buNone/>
            </a:pPr>
            <a:endParaRPr lang="fi-FI" sz="1600" dirty="0"/>
          </a:p>
          <a:p>
            <a:pPr>
              <a:buFont typeface="Wingdings" panose="05000000000000000000" pitchFamily="2" charset="2"/>
              <a:buChar char="§"/>
            </a:pPr>
            <a:r>
              <a:rPr lang="fi-FI" sz="2000" dirty="0"/>
              <a:t>Suoraan sairaalasiirtona ulkomailta tulevat.  </a:t>
            </a:r>
          </a:p>
          <a:p>
            <a:pPr>
              <a:buFont typeface="Wingdings" panose="05000000000000000000" pitchFamily="2" charset="2"/>
              <a:buChar char="§"/>
            </a:pPr>
            <a:r>
              <a:rPr lang="fi-FI" sz="2000" dirty="0"/>
              <a:t>Edeltävän vuoden aikana ollut vähintään vuorokauden sairaalahoito ulkomailla tai on tehty kirurginen pientoimenpide (ei koske verinäytteen ottoa tms.). </a:t>
            </a:r>
          </a:p>
          <a:p>
            <a:pPr>
              <a:buFont typeface="Wingdings" panose="05000000000000000000" pitchFamily="2" charset="2"/>
              <a:buChar char="§"/>
            </a:pPr>
            <a:r>
              <a:rPr lang="fi-FI" sz="2000" dirty="0" smtClean="0"/>
              <a:t>Aiemmin </a:t>
            </a:r>
            <a:r>
              <a:rPr lang="fi-FI" sz="2000" dirty="0"/>
              <a:t>todettu moniresistentin mikrobin </a:t>
            </a:r>
            <a:r>
              <a:rPr lang="fi-FI" sz="2000" dirty="0" err="1"/>
              <a:t>kantajuus</a:t>
            </a:r>
            <a:endParaRPr lang="fi-FI" sz="2000" dirty="0"/>
          </a:p>
          <a:p>
            <a:pPr marL="0" indent="0">
              <a:buNone/>
            </a:pPr>
            <a:endParaRPr lang="fi-FI" sz="2000" dirty="0"/>
          </a:p>
          <a:p>
            <a:pPr marL="0" indent="0">
              <a:buNone/>
            </a:pPr>
            <a:r>
              <a:rPr lang="fi-FI" sz="2000" dirty="0" smtClean="0"/>
              <a:t>	Hoidetaan </a:t>
            </a:r>
            <a:r>
              <a:rPr lang="fi-FI" sz="2000" dirty="0"/>
              <a:t>aina </a:t>
            </a:r>
            <a:r>
              <a:rPr lang="fi-FI" sz="2000" b="1" dirty="0"/>
              <a:t>kosketusvarotoimin.</a:t>
            </a:r>
          </a:p>
          <a:p>
            <a:pPr marL="0" indent="0">
              <a:buNone/>
            </a:pPr>
            <a:endParaRPr lang="fi-FI" sz="2000" dirty="0" smtClean="0">
              <a:hlinkClick r:id="rId2"/>
            </a:endParaRPr>
          </a:p>
          <a:p>
            <a:pPr marL="0" indent="0">
              <a:buNone/>
            </a:pPr>
            <a:endParaRPr lang="fi-FI" sz="2000" dirty="0">
              <a:hlinkClick r:id="rId2"/>
            </a:endParaRPr>
          </a:p>
          <a:p>
            <a:pPr marL="0" indent="0">
              <a:buNone/>
            </a:pPr>
            <a:r>
              <a:rPr lang="fi-FI" sz="2000" dirty="0" smtClean="0">
                <a:hlinkClick r:id="rId2"/>
              </a:rPr>
              <a:t>Ulkomailta </a:t>
            </a:r>
            <a:r>
              <a:rPr lang="fi-FI" sz="2000" dirty="0">
                <a:hlinkClick r:id="rId2"/>
              </a:rPr>
              <a:t>tulevien potilaiden näytteenotto ja varotoimet</a:t>
            </a:r>
            <a:endParaRPr lang="fi-FI" sz="2000" dirty="0"/>
          </a:p>
          <a:p>
            <a:endParaRPr lang="fi-FI" sz="2000" dirty="0"/>
          </a:p>
        </p:txBody>
      </p:sp>
    </p:spTree>
    <p:extLst>
      <p:ext uri="{BB962C8B-B14F-4D97-AF65-F5344CB8AC3E}">
        <p14:creationId xmlns:p14="http://schemas.microsoft.com/office/powerpoint/2010/main" val="3052288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a:bodyPr>
          <a:lstStyle/>
          <a:p>
            <a:pPr marL="0" lvl="0" indent="0">
              <a:buNone/>
            </a:pPr>
            <a:r>
              <a:rPr lang="fi-FI" sz="3200" u="sng" dirty="0">
                <a:solidFill>
                  <a:prstClr val="black"/>
                </a:solidFill>
              </a:rPr>
              <a:t>Epidemia seulonnat</a:t>
            </a:r>
            <a:r>
              <a:rPr lang="fi-FI" sz="3200" u="sng" dirty="0" smtClean="0">
                <a:solidFill>
                  <a:prstClr val="black"/>
                </a:solidFill>
              </a:rPr>
              <a:t>:</a:t>
            </a:r>
          </a:p>
          <a:p>
            <a:pPr marL="0" lvl="0" indent="0">
              <a:buNone/>
            </a:pPr>
            <a:endParaRPr lang="fi-FI" sz="3200" dirty="0">
              <a:solidFill>
                <a:prstClr val="black"/>
              </a:solidFill>
            </a:endParaRPr>
          </a:p>
          <a:p>
            <a:pPr lvl="0">
              <a:buFont typeface="Wingdings" panose="05000000000000000000" pitchFamily="2" charset="2"/>
              <a:buChar char="§"/>
            </a:pPr>
            <a:r>
              <a:rPr lang="fi-FI" sz="2000" dirty="0">
                <a:solidFill>
                  <a:prstClr val="black"/>
                </a:solidFill>
              </a:rPr>
              <a:t>Kun osastolta löytyy vähintään kaksi uutta saman bakteerin kantajaa lyhyen ajan sisällä.</a:t>
            </a:r>
          </a:p>
          <a:p>
            <a:pPr lvl="0">
              <a:buFont typeface="Wingdings" panose="05000000000000000000" pitchFamily="2" charset="2"/>
              <a:buChar char="§"/>
            </a:pPr>
            <a:r>
              <a:rPr lang="fi-FI" sz="2000" dirty="0">
                <a:solidFill>
                  <a:prstClr val="black"/>
                </a:solidFill>
              </a:rPr>
              <a:t>Epidemian selvittelyn ohjeistuksesta vastaa Infektioiden torjuntayksikkö. </a:t>
            </a:r>
            <a:endParaRPr lang="fi-FI" sz="2000" dirty="0" smtClean="0">
              <a:solidFill>
                <a:prstClr val="black"/>
              </a:solidFill>
            </a:endParaRPr>
          </a:p>
          <a:p>
            <a:pPr>
              <a:buFont typeface="Wingdings" panose="05000000000000000000" pitchFamily="2" charset="2"/>
              <a:buChar char="§"/>
            </a:pPr>
            <a:r>
              <a:rPr lang="fi-FI" sz="2000" dirty="0"/>
              <a:t>Epidemian laajuuden kartoittamiseksi seulotaan koko osasto Infektioiden torjuntayksikön ohjeistuksen mukaisesti. </a:t>
            </a:r>
            <a:endParaRPr lang="fi-FI" sz="2000" dirty="0" smtClean="0"/>
          </a:p>
          <a:p>
            <a:pPr>
              <a:buFont typeface="Wingdings" panose="05000000000000000000" pitchFamily="2" charset="2"/>
              <a:buChar char="§"/>
            </a:pPr>
            <a:r>
              <a:rPr lang="fi-FI" sz="2000" dirty="0" smtClean="0"/>
              <a:t>Epidemiatilanteissa </a:t>
            </a:r>
            <a:r>
              <a:rPr lang="fi-FI" sz="2000" dirty="0"/>
              <a:t>altistuneitten rekisteröintiä ja seulontaa ohjeistetaan tarpeen mukaan. </a:t>
            </a:r>
          </a:p>
          <a:p>
            <a:pPr lvl="0">
              <a:buFont typeface="Wingdings" panose="05000000000000000000" pitchFamily="2" charset="2"/>
              <a:buChar char="§"/>
            </a:pPr>
            <a:endParaRPr lang="fi-FI" sz="2000" dirty="0">
              <a:solidFill>
                <a:prstClr val="black"/>
              </a:solidFill>
            </a:endParaRPr>
          </a:p>
          <a:p>
            <a:pPr marL="0" indent="0">
              <a:buNone/>
            </a:pPr>
            <a:endParaRPr lang="fi-FI" sz="1600" dirty="0"/>
          </a:p>
          <a:p>
            <a:pPr marL="0" indent="0">
              <a:buNone/>
            </a:pPr>
            <a:endParaRPr lang="fi-FI" sz="1600" dirty="0"/>
          </a:p>
          <a:p>
            <a:pPr marL="0" indent="0">
              <a:buNone/>
            </a:pPr>
            <a:endParaRPr lang="fi-FI" dirty="0"/>
          </a:p>
        </p:txBody>
      </p:sp>
    </p:spTree>
    <p:extLst>
      <p:ext uri="{BB962C8B-B14F-4D97-AF65-F5344CB8AC3E}">
        <p14:creationId xmlns:p14="http://schemas.microsoft.com/office/powerpoint/2010/main" val="560475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762853"/>
          </a:xfrm>
        </p:spPr>
        <p:txBody>
          <a:bodyPr>
            <a:normAutofit fontScale="90000"/>
          </a:bodyPr>
          <a:lstStyle/>
          <a:p>
            <a:r>
              <a:rPr lang="fi-FI" sz="4400" dirty="0" smtClean="0"/>
              <a:t>Purkunäytteet</a:t>
            </a:r>
            <a:r>
              <a:rPr lang="fi-FI" sz="2000" dirty="0" smtClean="0"/>
              <a:t> </a:t>
            </a:r>
            <a:br>
              <a:rPr lang="fi-FI" sz="2000" dirty="0" smtClean="0"/>
            </a:br>
            <a:r>
              <a:rPr lang="fi-FI" sz="2000" dirty="0" smtClean="0"/>
              <a:t>-kantajiksi todetuilta</a:t>
            </a:r>
            <a:endParaRPr lang="fi-FI" sz="2000" dirty="0"/>
          </a:p>
        </p:txBody>
      </p:sp>
      <p:sp>
        <p:nvSpPr>
          <p:cNvPr id="3" name="Sisällön paikkamerkki 2"/>
          <p:cNvSpPr>
            <a:spLocks noGrp="1"/>
          </p:cNvSpPr>
          <p:nvPr>
            <p:ph idx="1"/>
          </p:nvPr>
        </p:nvSpPr>
        <p:spPr>
          <a:xfrm>
            <a:off x="609600" y="1440873"/>
            <a:ext cx="10972800" cy="4685291"/>
          </a:xfrm>
        </p:spPr>
        <p:txBody>
          <a:bodyPr>
            <a:normAutofit/>
          </a:bodyPr>
          <a:lstStyle/>
          <a:p>
            <a:pPr>
              <a:buFont typeface="Wingdings" panose="05000000000000000000" pitchFamily="2" charset="2"/>
              <a:buChar char="§"/>
            </a:pPr>
            <a:r>
              <a:rPr lang="fi-FI" sz="2000" dirty="0" smtClean="0"/>
              <a:t>Voidaan ottaa </a:t>
            </a:r>
            <a:r>
              <a:rPr lang="fi-FI" sz="2000" b="1" dirty="0"/>
              <a:t>aikaisintaan 12 kk kuluttua viimeisimmästä positiivisesta näytteestä</a:t>
            </a:r>
            <a:r>
              <a:rPr lang="fi-FI" sz="2000" dirty="0"/>
              <a:t>. </a:t>
            </a:r>
            <a:r>
              <a:rPr lang="fi-FI" sz="2000" u="sng" dirty="0" smtClean="0"/>
              <a:t>Poikkeuksena </a:t>
            </a:r>
            <a:r>
              <a:rPr lang="fi-FI" sz="2000" u="sng" dirty="0" err="1"/>
              <a:t>Candida</a:t>
            </a:r>
            <a:r>
              <a:rPr lang="fi-FI" sz="2000" u="sng" dirty="0"/>
              <a:t> </a:t>
            </a:r>
            <a:r>
              <a:rPr lang="fi-FI" sz="2000" u="sng" dirty="0" err="1"/>
              <a:t>auris</a:t>
            </a:r>
            <a:r>
              <a:rPr lang="fi-FI" sz="2000" u="sng" dirty="0"/>
              <a:t>, jota ei passivoida.</a:t>
            </a:r>
            <a:r>
              <a:rPr lang="fi-FI" sz="2000" dirty="0"/>
              <a:t> </a:t>
            </a:r>
          </a:p>
          <a:p>
            <a:pPr>
              <a:buFont typeface="Wingdings" panose="05000000000000000000" pitchFamily="2" charset="2"/>
              <a:buChar char="§"/>
            </a:pPr>
            <a:endParaRPr lang="fi-FI" sz="2000" dirty="0" smtClean="0"/>
          </a:p>
          <a:p>
            <a:pPr>
              <a:buFont typeface="Wingdings" panose="05000000000000000000" pitchFamily="2" charset="2"/>
              <a:buChar char="§"/>
            </a:pPr>
            <a:r>
              <a:rPr lang="fi-FI" sz="2000" dirty="0" smtClean="0"/>
              <a:t>­Kantajatiedon </a:t>
            </a:r>
            <a:r>
              <a:rPr lang="fi-FI" sz="2000" dirty="0"/>
              <a:t>poistamiseen vaaditaan vähintään kolmet negatiiviset </a:t>
            </a:r>
            <a:r>
              <a:rPr lang="fi-FI" sz="2000" dirty="0" smtClean="0"/>
              <a:t>seulontanäytteet noin </a:t>
            </a:r>
            <a:r>
              <a:rPr lang="fi-FI" sz="2000" dirty="0"/>
              <a:t>1-2 viikon </a:t>
            </a:r>
            <a:r>
              <a:rPr lang="fi-FI" sz="2000" dirty="0" smtClean="0"/>
              <a:t>välein otettuna. </a:t>
            </a:r>
            <a:endParaRPr lang="fi-FI" sz="2000" dirty="0"/>
          </a:p>
          <a:p>
            <a:pPr marL="0" indent="0">
              <a:buNone/>
            </a:pPr>
            <a:r>
              <a:rPr lang="fi-FI" sz="2000" dirty="0" smtClean="0"/>
              <a:t>­</a:t>
            </a:r>
          </a:p>
          <a:p>
            <a:pPr>
              <a:buFont typeface="Wingdings" panose="05000000000000000000" pitchFamily="2" charset="2"/>
              <a:buChar char="§"/>
            </a:pPr>
            <a:r>
              <a:rPr lang="fi-FI" sz="2000" dirty="0" smtClean="0"/>
              <a:t>Jos </a:t>
            </a:r>
            <a:r>
              <a:rPr lang="fi-FI" sz="2000" dirty="0"/>
              <a:t>kaikki näytteet ovat negatiiviset, otetaan yhteyttä Infektioiden </a:t>
            </a:r>
            <a:r>
              <a:rPr lang="fi-FI" sz="2000" dirty="0" smtClean="0"/>
              <a:t>torjuntayksikköön, </a:t>
            </a:r>
            <a:r>
              <a:rPr lang="fi-FI" sz="2000" dirty="0"/>
              <a:t>jossa potilas siirretään </a:t>
            </a:r>
            <a:r>
              <a:rPr lang="fi-FI" sz="2000" dirty="0" err="1"/>
              <a:t>MMKR:ssä</a:t>
            </a:r>
            <a:r>
              <a:rPr lang="fi-FI" sz="2000" dirty="0"/>
              <a:t> </a:t>
            </a:r>
            <a:r>
              <a:rPr lang="fi-FI" sz="2000" dirty="0" smtClean="0"/>
              <a:t>passivoituihin ja kosketusvarotoimista voidaan luopua.</a:t>
            </a:r>
            <a:r>
              <a:rPr lang="fi-FI" sz="2000" dirty="0"/>
              <a:t> </a:t>
            </a:r>
            <a:endParaRPr lang="fi-FI" sz="2000" dirty="0" smtClean="0"/>
          </a:p>
          <a:p>
            <a:pPr marL="0" indent="0">
              <a:buNone/>
            </a:pPr>
            <a:r>
              <a:rPr lang="fi-FI" sz="2000" dirty="0" smtClean="0"/>
              <a:t> </a:t>
            </a:r>
            <a:endParaRPr lang="fi-FI" sz="2000" dirty="0"/>
          </a:p>
          <a:p>
            <a:pPr>
              <a:buFont typeface="Wingdings" panose="05000000000000000000" pitchFamily="2" charset="2"/>
              <a:buChar char="§"/>
            </a:pPr>
            <a:r>
              <a:rPr lang="fi-FI" sz="2000" dirty="0" smtClean="0"/>
              <a:t>­Purkunäytteitä ei oteta </a:t>
            </a:r>
            <a:r>
              <a:rPr lang="fi-FI" sz="2000" dirty="0"/>
              <a:t>korkean riskin </a:t>
            </a:r>
            <a:r>
              <a:rPr lang="fi-FI" sz="2000" dirty="0" smtClean="0"/>
              <a:t>potilailta </a:t>
            </a:r>
            <a:r>
              <a:rPr lang="fi-FI" sz="2000" dirty="0"/>
              <a:t>(esim. solunsalpaajahoitoja saavat leukemia-, lymfooma- ja syöpäpotilaat). </a:t>
            </a:r>
            <a:endParaRPr lang="fi-FI" sz="2000" dirty="0" smtClean="0">
              <a:solidFill>
                <a:srgbClr val="FF0000"/>
              </a:solidFill>
            </a:endParaRPr>
          </a:p>
          <a:p>
            <a:pPr marL="0" indent="0">
              <a:buNone/>
            </a:pPr>
            <a:endParaRPr lang="fi-FI" sz="2000" dirty="0"/>
          </a:p>
          <a:p>
            <a:pPr marL="0" indent="0">
              <a:buNone/>
            </a:pPr>
            <a:r>
              <a:rPr lang="fi-FI" sz="2000" dirty="0" smtClean="0"/>
              <a:t> </a:t>
            </a:r>
            <a:endParaRPr lang="fi-FI" sz="2000" dirty="0"/>
          </a:p>
          <a:p>
            <a:endParaRPr lang="fi-FI" dirty="0"/>
          </a:p>
        </p:txBody>
      </p:sp>
    </p:spTree>
    <p:extLst>
      <p:ext uri="{BB962C8B-B14F-4D97-AF65-F5344CB8AC3E}">
        <p14:creationId xmlns:p14="http://schemas.microsoft.com/office/powerpoint/2010/main" val="447830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674930"/>
          </a:xfrm>
        </p:spPr>
        <p:txBody>
          <a:bodyPr>
            <a:normAutofit fontScale="90000"/>
          </a:bodyPr>
          <a:lstStyle/>
          <a:p>
            <a:r>
              <a:rPr lang="fi-FI" dirty="0"/>
              <a:t>N</a:t>
            </a:r>
            <a:r>
              <a:rPr lang="fi-FI" dirty="0" smtClean="0"/>
              <a:t>äytteenotto</a:t>
            </a:r>
            <a:endParaRPr lang="fi-FI" dirty="0"/>
          </a:p>
        </p:txBody>
      </p:sp>
      <p:pic>
        <p:nvPicPr>
          <p:cNvPr id="4" name="Sisällön paikkamerkki 3"/>
          <p:cNvPicPr>
            <a:picLocks noGrp="1" noChangeAspect="1"/>
          </p:cNvPicPr>
          <p:nvPr>
            <p:ph idx="1"/>
          </p:nvPr>
        </p:nvPicPr>
        <p:blipFill>
          <a:blip r:embed="rId2"/>
          <a:stretch>
            <a:fillRect/>
          </a:stretch>
        </p:blipFill>
        <p:spPr>
          <a:xfrm>
            <a:off x="1522510" y="1441938"/>
            <a:ext cx="9146980" cy="2254573"/>
          </a:xfrm>
          <a:prstGeom prst="rect">
            <a:avLst/>
          </a:prstGeom>
        </p:spPr>
      </p:pic>
      <p:sp>
        <p:nvSpPr>
          <p:cNvPr id="3" name="Tekstiruutu 2"/>
          <p:cNvSpPr txBox="1"/>
          <p:nvPr/>
        </p:nvSpPr>
        <p:spPr>
          <a:xfrm>
            <a:off x="2188723" y="4114800"/>
            <a:ext cx="8093413" cy="369332"/>
          </a:xfrm>
          <a:prstGeom prst="rect">
            <a:avLst/>
          </a:prstGeom>
          <a:noFill/>
        </p:spPr>
        <p:txBody>
          <a:bodyPr wrap="square" rtlCol="0">
            <a:spAutoFit/>
          </a:bodyPr>
          <a:lstStyle/>
          <a:p>
            <a:r>
              <a:rPr lang="fi-FI" dirty="0" smtClean="0">
                <a:latin typeface="Trebuchet MS" pitchFamily="34" charset="0"/>
              </a:rPr>
              <a:t>Tarkemmat näytteenotto-ohjeet löytyy www.Nordlab: ohjekirjasta.</a:t>
            </a:r>
            <a:endParaRPr lang="fi-FI" dirty="0">
              <a:latin typeface="Trebuchet MS" pitchFamily="34" charset="0"/>
            </a:endParaRPr>
          </a:p>
        </p:txBody>
      </p:sp>
    </p:spTree>
    <p:extLst>
      <p:ext uri="{BB962C8B-B14F-4D97-AF65-F5344CB8AC3E}">
        <p14:creationId xmlns:p14="http://schemas.microsoft.com/office/powerpoint/2010/main" val="1139210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747826"/>
          </a:xfrm>
        </p:spPr>
        <p:txBody>
          <a:bodyPr>
            <a:normAutofit fontScale="90000"/>
          </a:bodyPr>
          <a:lstStyle/>
          <a:p>
            <a:r>
              <a:rPr lang="fi-FI" dirty="0" smtClean="0"/>
              <a:t>Sisältö:</a:t>
            </a:r>
            <a:endParaRPr lang="fi-FI" dirty="0"/>
          </a:p>
        </p:txBody>
      </p:sp>
      <p:sp>
        <p:nvSpPr>
          <p:cNvPr id="3" name="Sisällön paikkamerkki 2"/>
          <p:cNvSpPr>
            <a:spLocks noGrp="1"/>
          </p:cNvSpPr>
          <p:nvPr>
            <p:ph idx="1"/>
          </p:nvPr>
        </p:nvSpPr>
        <p:spPr>
          <a:xfrm>
            <a:off x="609600" y="1828800"/>
            <a:ext cx="10972800" cy="4297364"/>
          </a:xfrm>
        </p:spPr>
        <p:txBody>
          <a:bodyPr>
            <a:normAutofit/>
          </a:bodyPr>
          <a:lstStyle/>
          <a:p>
            <a:r>
              <a:rPr lang="fi-FI" sz="2600" dirty="0" smtClean="0"/>
              <a:t>Moniresistentit bakteerit yleistä</a:t>
            </a:r>
          </a:p>
          <a:p>
            <a:r>
              <a:rPr lang="fi-FI" sz="2600" dirty="0" smtClean="0"/>
              <a:t>MMKR tarkoitus</a:t>
            </a:r>
          </a:p>
          <a:p>
            <a:r>
              <a:rPr lang="fi-FI" sz="2600" dirty="0" smtClean="0"/>
              <a:t>Rekisteröitävät bakteerit lyhyesti</a:t>
            </a:r>
          </a:p>
          <a:p>
            <a:r>
              <a:rPr lang="fi-FI" sz="2600" dirty="0" smtClean="0"/>
              <a:t>PPSHP moniresistenttien mikrobien tilanne</a:t>
            </a:r>
            <a:endParaRPr lang="fi-FI" sz="2600" dirty="0"/>
          </a:p>
          <a:p>
            <a:r>
              <a:rPr lang="fi-FI" sz="2600" dirty="0" smtClean="0"/>
              <a:t>Uuden kantajan tiedot ja tiedonsiirto</a:t>
            </a:r>
          </a:p>
          <a:p>
            <a:r>
              <a:rPr lang="fi-FI" sz="2600" dirty="0" smtClean="0"/>
              <a:t>Varotoimet moniresistentin bakteerin kantajan hoidossa</a:t>
            </a:r>
          </a:p>
          <a:p>
            <a:r>
              <a:rPr lang="fi-FI" sz="2600" dirty="0" smtClean="0"/>
              <a:t>Näytteiden otto: </a:t>
            </a:r>
            <a:r>
              <a:rPr lang="fi-FI" sz="1800" dirty="0" smtClean="0"/>
              <a:t>Seulontanäytteet, Purkunäytteet</a:t>
            </a:r>
          </a:p>
          <a:p>
            <a:endParaRPr lang="fi-FI" dirty="0" smtClean="0"/>
          </a:p>
          <a:p>
            <a:pPr marL="0" indent="0">
              <a:buNone/>
            </a:pPr>
            <a:endParaRPr lang="fi-FI" dirty="0" smtClean="0"/>
          </a:p>
          <a:p>
            <a:endParaRPr lang="fi-FI" dirty="0"/>
          </a:p>
        </p:txBody>
      </p:sp>
    </p:spTree>
    <p:extLst>
      <p:ext uri="{BB962C8B-B14F-4D97-AF65-F5344CB8AC3E}">
        <p14:creationId xmlns:p14="http://schemas.microsoft.com/office/powerpoint/2010/main" val="768933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99456" y="1878676"/>
            <a:ext cx="9793088" cy="1272215"/>
          </a:xfrm>
        </p:spPr>
        <p:txBody>
          <a:bodyPr/>
          <a:lstStyle/>
          <a:p>
            <a:r>
              <a:rPr lang="fi-FI" dirty="0" smtClean="0"/>
              <a:t>Infektioiden torjuntayksikkö </a:t>
            </a:r>
            <a:br>
              <a:rPr lang="fi-FI" dirty="0" smtClean="0"/>
            </a:br>
            <a:r>
              <a:rPr lang="fi-FI" dirty="0" smtClean="0"/>
              <a:t>p. </a:t>
            </a:r>
            <a:r>
              <a:rPr lang="fi-FI" dirty="0"/>
              <a:t>040 506 2094</a:t>
            </a:r>
          </a:p>
        </p:txBody>
      </p:sp>
    </p:spTree>
    <p:extLst>
      <p:ext uri="{BB962C8B-B14F-4D97-AF65-F5344CB8AC3E}">
        <p14:creationId xmlns:p14="http://schemas.microsoft.com/office/powerpoint/2010/main" val="2018597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722888"/>
          </a:xfrm>
        </p:spPr>
        <p:txBody>
          <a:bodyPr>
            <a:normAutofit/>
          </a:bodyPr>
          <a:lstStyle/>
          <a:p>
            <a:r>
              <a:rPr lang="fi-FI" sz="3200" dirty="0" smtClean="0"/>
              <a:t>Moniresistentit bakteerit</a:t>
            </a:r>
            <a:endParaRPr lang="fi-FI" sz="3200" dirty="0"/>
          </a:p>
        </p:txBody>
      </p:sp>
      <p:sp>
        <p:nvSpPr>
          <p:cNvPr id="3" name="Sisällön paikkamerkki 2"/>
          <p:cNvSpPr>
            <a:spLocks noGrp="1"/>
          </p:cNvSpPr>
          <p:nvPr>
            <p:ph idx="1"/>
          </p:nvPr>
        </p:nvSpPr>
        <p:spPr>
          <a:xfrm>
            <a:off x="609600" y="1546167"/>
            <a:ext cx="10972800" cy="4579998"/>
          </a:xfrm>
        </p:spPr>
        <p:txBody>
          <a:bodyPr>
            <a:normAutofit fontScale="85000" lnSpcReduction="10000"/>
          </a:bodyPr>
          <a:lstStyle/>
          <a:p>
            <a:pPr>
              <a:buFont typeface="Wingdings" panose="05000000000000000000" pitchFamily="2" charset="2"/>
              <a:buChar char="§"/>
            </a:pPr>
            <a:r>
              <a:rPr lang="fi-FI" sz="2100" dirty="0" smtClean="0"/>
              <a:t>ANTIBIOOTEILLE </a:t>
            </a:r>
            <a:r>
              <a:rPr lang="fi-FI" sz="2100" dirty="0"/>
              <a:t>VASTUSTUSKYKYISIÄ BAKTEEREJA</a:t>
            </a:r>
          </a:p>
          <a:p>
            <a:pPr>
              <a:buFont typeface="Wingdings" panose="05000000000000000000" pitchFamily="2" charset="2"/>
              <a:buChar char="§"/>
            </a:pPr>
            <a:endParaRPr lang="fi-FI" sz="2000" dirty="0" smtClean="0"/>
          </a:p>
          <a:p>
            <a:pPr>
              <a:buFont typeface="Wingdings" panose="05000000000000000000" pitchFamily="2" charset="2"/>
              <a:buChar char="§"/>
            </a:pPr>
            <a:r>
              <a:rPr lang="fi-FI" sz="2000" dirty="0">
                <a:solidFill>
                  <a:prstClr val="black"/>
                </a:solidFill>
              </a:rPr>
              <a:t>E</a:t>
            </a:r>
            <a:r>
              <a:rPr lang="fi-FI" sz="2000" dirty="0"/>
              <a:t>i ole sen äkäisempiä tai vaarallisempia, kuin tavalliset antibiooteille herkät bakteerit.</a:t>
            </a:r>
          </a:p>
          <a:p>
            <a:pPr>
              <a:buFont typeface="Wingdings" panose="05000000000000000000" pitchFamily="2" charset="2"/>
              <a:buChar char="§"/>
            </a:pPr>
            <a:endParaRPr lang="fi-FI" sz="2000" dirty="0"/>
          </a:p>
          <a:p>
            <a:pPr>
              <a:buFont typeface="Wingdings" panose="05000000000000000000" pitchFamily="2" charset="2"/>
              <a:buChar char="§"/>
            </a:pPr>
            <a:r>
              <a:rPr lang="fi-FI" sz="2000" dirty="0"/>
              <a:t>Taudinaiheuttamiskyky ei yleensä poikkea saman lajin antibiooteille herkän bakteerikannan kyvystä aiheuttaa infektio. </a:t>
            </a:r>
            <a:endParaRPr lang="fi-FI" sz="2000" dirty="0" smtClean="0"/>
          </a:p>
          <a:p>
            <a:pPr marL="0" indent="0">
              <a:buNone/>
            </a:pPr>
            <a:endParaRPr lang="fi-FI" sz="2000" dirty="0"/>
          </a:p>
          <a:p>
            <a:pPr>
              <a:buFont typeface="Wingdings" panose="05000000000000000000" pitchFamily="2" charset="2"/>
              <a:buChar char="§"/>
            </a:pPr>
            <a:r>
              <a:rPr lang="fi-FI" sz="2000" dirty="0"/>
              <a:t>Infektioiden antibioottihoito on </a:t>
            </a:r>
            <a:r>
              <a:rPr lang="fi-FI" sz="2000" dirty="0" smtClean="0"/>
              <a:t>hankalampaa: tehoavia </a:t>
            </a:r>
            <a:r>
              <a:rPr lang="fi-FI" sz="2000" dirty="0"/>
              <a:t>antibiootteja on vähemmän, tehokkaan hoidon alkaminen voi viivästyä ja infektio ehtii edetä pidemmälle. </a:t>
            </a:r>
          </a:p>
          <a:p>
            <a:pPr marL="0" indent="0">
              <a:buNone/>
            </a:pPr>
            <a:r>
              <a:rPr lang="fi-FI" sz="2000" dirty="0"/>
              <a:t>	-&gt; siksi leviämistä sairaaloissa pyritään </a:t>
            </a:r>
            <a:r>
              <a:rPr lang="fi-FI" sz="2000" dirty="0" smtClean="0"/>
              <a:t>torjumaan</a:t>
            </a:r>
          </a:p>
          <a:p>
            <a:pPr marL="0" indent="0">
              <a:buNone/>
            </a:pPr>
            <a:endParaRPr lang="fi-FI" sz="2000" dirty="0"/>
          </a:p>
          <a:p>
            <a:pPr>
              <a:buFont typeface="Wingdings" panose="05000000000000000000" pitchFamily="2" charset="2"/>
              <a:buChar char="§"/>
            </a:pPr>
            <a:r>
              <a:rPr lang="fi-FI" sz="2000" dirty="0" smtClean="0"/>
              <a:t>Mitä </a:t>
            </a:r>
            <a:r>
              <a:rPr lang="fi-FI" sz="2000" dirty="0"/>
              <a:t>enemmän mikrobilääkkeitä käytetään ihmispotilaiden tai eläinten hoidossa, sitä enemmän vastustuskykyiset bakteerit hyötyvät ja pääsevät yleistymään herkkien bakteereiden kustannuksella. </a:t>
            </a:r>
            <a:endParaRPr lang="fi-FI" sz="2000" dirty="0">
              <a:solidFill>
                <a:prstClr val="black"/>
              </a:solidFill>
              <a:latin typeface="Calibri" panose="020F0502020204030204"/>
            </a:endParaRPr>
          </a:p>
          <a:p>
            <a:pPr>
              <a:buFont typeface="Wingdings" panose="05000000000000000000" pitchFamily="2" charset="2"/>
              <a:buChar char="§"/>
            </a:pPr>
            <a:endParaRPr lang="fi-FI" sz="2000" dirty="0" smtClean="0">
              <a:solidFill>
                <a:prstClr val="black"/>
              </a:solidFill>
              <a:latin typeface="Calibri" panose="020F0502020204030204"/>
            </a:endParaRPr>
          </a:p>
          <a:p>
            <a:pPr>
              <a:buFont typeface="Wingdings" panose="05000000000000000000" pitchFamily="2" charset="2"/>
              <a:buChar char="§"/>
            </a:pPr>
            <a:r>
              <a:rPr lang="fi-FI" sz="2000" dirty="0" smtClean="0">
                <a:solidFill>
                  <a:prstClr val="black"/>
                </a:solidFill>
              </a:rPr>
              <a:t>Myös matkailu lisää moniresistenttien </a:t>
            </a:r>
            <a:r>
              <a:rPr lang="fi-FI" sz="2000" dirty="0">
                <a:solidFill>
                  <a:prstClr val="black"/>
                </a:solidFill>
              </a:rPr>
              <a:t>mikrobien määrää </a:t>
            </a:r>
            <a:r>
              <a:rPr lang="fi-FI" sz="2000" dirty="0" smtClean="0">
                <a:solidFill>
                  <a:prstClr val="black"/>
                </a:solidFill>
              </a:rPr>
              <a:t>väestössä.</a:t>
            </a:r>
          </a:p>
          <a:p>
            <a:pPr marL="0" indent="0">
              <a:buNone/>
            </a:pPr>
            <a:r>
              <a:rPr lang="fi-FI" sz="2000" dirty="0">
                <a:solidFill>
                  <a:prstClr val="black"/>
                </a:solidFill>
              </a:rPr>
              <a:t>	</a:t>
            </a:r>
            <a:endParaRPr lang="fi-FI" sz="2000" dirty="0" smtClean="0">
              <a:solidFill>
                <a:srgbClr val="FF0000"/>
              </a:solidFill>
            </a:endParaRPr>
          </a:p>
          <a:p>
            <a:pPr>
              <a:buFont typeface="Wingdings" panose="05000000000000000000" pitchFamily="2" charset="2"/>
              <a:buChar char="§"/>
            </a:pPr>
            <a:endParaRPr lang="fi-FI" sz="2000" dirty="0">
              <a:solidFill>
                <a:prstClr val="black"/>
              </a:solidFill>
            </a:endParaRPr>
          </a:p>
          <a:p>
            <a:pPr>
              <a:buFont typeface="Wingdings" panose="05000000000000000000" pitchFamily="2" charset="2"/>
              <a:buChar char="§"/>
            </a:pPr>
            <a:endParaRPr lang="fi-FI" sz="2000" dirty="0"/>
          </a:p>
          <a:p>
            <a:endParaRPr lang="fi-FI" sz="2400" dirty="0" smtClean="0">
              <a:solidFill>
                <a:prstClr val="black"/>
              </a:solidFill>
              <a:latin typeface="Calibri" panose="020F0502020204030204"/>
            </a:endParaRPr>
          </a:p>
        </p:txBody>
      </p:sp>
    </p:spTree>
    <p:extLst>
      <p:ext uri="{BB962C8B-B14F-4D97-AF65-F5344CB8AC3E}">
        <p14:creationId xmlns:p14="http://schemas.microsoft.com/office/powerpoint/2010/main" val="2520475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564946"/>
          </a:xfrm>
        </p:spPr>
        <p:txBody>
          <a:bodyPr>
            <a:noAutofit/>
          </a:bodyPr>
          <a:lstStyle/>
          <a:p>
            <a:r>
              <a:rPr lang="fi-FI" sz="3200" dirty="0" smtClean="0"/>
              <a:t>Moniresistentin bakteerin </a:t>
            </a:r>
            <a:r>
              <a:rPr lang="fi-FI" sz="3200" dirty="0" err="1"/>
              <a:t>kantajuus</a:t>
            </a:r>
            <a:endParaRPr lang="fi-FI" sz="3200" dirty="0"/>
          </a:p>
        </p:txBody>
      </p:sp>
      <p:sp>
        <p:nvSpPr>
          <p:cNvPr id="3" name="Sisällön paikkamerkki 2"/>
          <p:cNvSpPr>
            <a:spLocks noGrp="1"/>
          </p:cNvSpPr>
          <p:nvPr>
            <p:ph idx="1"/>
          </p:nvPr>
        </p:nvSpPr>
        <p:spPr>
          <a:xfrm>
            <a:off x="609600" y="1450731"/>
            <a:ext cx="10972800" cy="4675433"/>
          </a:xfrm>
        </p:spPr>
        <p:txBody>
          <a:bodyPr>
            <a:normAutofit/>
          </a:bodyPr>
          <a:lstStyle/>
          <a:p>
            <a:pPr marL="0" indent="0">
              <a:buNone/>
            </a:pPr>
            <a:endParaRPr lang="fi-FI" sz="2400" dirty="0"/>
          </a:p>
          <a:p>
            <a:pPr>
              <a:buFont typeface="Wingdings" panose="05000000000000000000" pitchFamily="2" charset="2"/>
              <a:buChar char="§"/>
            </a:pPr>
            <a:r>
              <a:rPr lang="fi-FI" sz="1800" dirty="0"/>
              <a:t>E</a:t>
            </a:r>
            <a:r>
              <a:rPr lang="fi-FI" sz="1800" dirty="0" smtClean="0"/>
              <a:t>i </a:t>
            </a:r>
            <a:r>
              <a:rPr lang="fi-FI" sz="1800" dirty="0"/>
              <a:t>ole sairaus, vaan poikkeavuus elimistön bakteerikasvustossa.</a:t>
            </a:r>
          </a:p>
          <a:p>
            <a:pPr>
              <a:buFont typeface="Wingdings" panose="05000000000000000000" pitchFamily="2" charset="2"/>
              <a:buChar char="§"/>
            </a:pPr>
            <a:endParaRPr lang="fi-FI" sz="1800" dirty="0"/>
          </a:p>
          <a:p>
            <a:pPr>
              <a:buFont typeface="Wingdings" panose="05000000000000000000" pitchFamily="2" charset="2"/>
              <a:buChar char="§"/>
            </a:pPr>
            <a:r>
              <a:rPr lang="fi-FI" sz="1800" dirty="0" smtClean="0"/>
              <a:t>Elävät ihan normaalia elämää kotona ja </a:t>
            </a:r>
            <a:r>
              <a:rPr lang="fi-FI" sz="1800" dirty="0" smtClean="0"/>
              <a:t>yhteiskunnassa.</a:t>
            </a:r>
            <a:endParaRPr lang="fi-FI" sz="1800" dirty="0" smtClean="0"/>
          </a:p>
          <a:p>
            <a:pPr>
              <a:buFont typeface="Wingdings" panose="05000000000000000000" pitchFamily="2" charset="2"/>
              <a:buChar char="§"/>
            </a:pPr>
            <a:endParaRPr lang="fi-FI" sz="1800" dirty="0" smtClean="0"/>
          </a:p>
          <a:p>
            <a:pPr>
              <a:buFont typeface="Wingdings" panose="05000000000000000000" pitchFamily="2" charset="2"/>
              <a:buChar char="§"/>
            </a:pPr>
            <a:r>
              <a:rPr lang="fi-FI" sz="1800" dirty="0" err="1" smtClean="0"/>
              <a:t>Kantajuus</a:t>
            </a:r>
            <a:r>
              <a:rPr lang="fi-FI" sz="1800" dirty="0" smtClean="0"/>
              <a:t> </a:t>
            </a:r>
            <a:r>
              <a:rPr lang="fi-FI" sz="1800" dirty="0"/>
              <a:t>on yleensä oireetonta eikä moni edes tiedä </a:t>
            </a:r>
            <a:r>
              <a:rPr lang="fi-FI" sz="1800" dirty="0" smtClean="0"/>
              <a:t>siitä.</a:t>
            </a:r>
          </a:p>
          <a:p>
            <a:pPr>
              <a:buFont typeface="Wingdings" panose="05000000000000000000" pitchFamily="2" charset="2"/>
              <a:buChar char="§"/>
            </a:pPr>
            <a:endParaRPr lang="fi-FI" sz="1800" dirty="0"/>
          </a:p>
          <a:p>
            <a:pPr>
              <a:buFont typeface="Wingdings" panose="05000000000000000000" pitchFamily="2" charset="2"/>
              <a:buChar char="§"/>
            </a:pPr>
            <a:r>
              <a:rPr lang="fi-FI" sz="1800" dirty="0" smtClean="0"/>
              <a:t>Vastustuskykyisen </a:t>
            </a:r>
            <a:r>
              <a:rPr lang="fi-FI" sz="1800" dirty="0"/>
              <a:t>bakteerin </a:t>
            </a:r>
            <a:r>
              <a:rPr lang="fi-FI" sz="1800" dirty="0" err="1"/>
              <a:t>kantajuus</a:t>
            </a:r>
            <a:r>
              <a:rPr lang="fi-FI" sz="1800" dirty="0"/>
              <a:t> voi olla hyvin pitkäkestoista, mutta se voi myös spontaanisti kadota.</a:t>
            </a:r>
            <a:endParaRPr lang="fi-FI" sz="1800" dirty="0" smtClean="0"/>
          </a:p>
          <a:p>
            <a:pPr>
              <a:buFont typeface="Wingdings" panose="05000000000000000000" pitchFamily="2" charset="2"/>
              <a:buChar char="§"/>
            </a:pPr>
            <a:endParaRPr lang="fi-FI" dirty="0"/>
          </a:p>
        </p:txBody>
      </p:sp>
    </p:spTree>
    <p:extLst>
      <p:ext uri="{BB962C8B-B14F-4D97-AF65-F5344CB8AC3E}">
        <p14:creationId xmlns:p14="http://schemas.microsoft.com/office/powerpoint/2010/main" val="2383203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9"/>
            <a:ext cx="10972800" cy="830954"/>
          </a:xfrm>
        </p:spPr>
        <p:txBody>
          <a:bodyPr>
            <a:normAutofit/>
          </a:bodyPr>
          <a:lstStyle/>
          <a:p>
            <a:r>
              <a:rPr lang="fi-FI" sz="3200" dirty="0" smtClean="0"/>
              <a:t>Moniresistenttimikrobikantajarekisteri (MMKR)</a:t>
            </a:r>
            <a:endParaRPr lang="fi-FI" sz="3200" dirty="0"/>
          </a:p>
        </p:txBody>
      </p:sp>
      <p:sp>
        <p:nvSpPr>
          <p:cNvPr id="3" name="Sisällön paikkamerkki 2"/>
          <p:cNvSpPr>
            <a:spLocks noGrp="1"/>
          </p:cNvSpPr>
          <p:nvPr>
            <p:ph idx="1"/>
          </p:nvPr>
        </p:nvSpPr>
        <p:spPr>
          <a:xfrm>
            <a:off x="609600" y="1512916"/>
            <a:ext cx="10972800" cy="4613248"/>
          </a:xfrm>
        </p:spPr>
        <p:txBody>
          <a:bodyPr>
            <a:normAutofit/>
          </a:bodyPr>
          <a:lstStyle/>
          <a:p>
            <a:pPr marL="0" indent="0">
              <a:buNone/>
            </a:pPr>
            <a:r>
              <a:rPr lang="fi-FI" sz="2000" dirty="0" smtClean="0"/>
              <a:t>TARKOITUKSENA:</a:t>
            </a:r>
          </a:p>
          <a:p>
            <a:pPr lvl="1">
              <a:buFont typeface="Wingdings" panose="05000000000000000000" pitchFamily="2" charset="2"/>
              <a:buChar char="q"/>
            </a:pPr>
            <a:endParaRPr lang="fi-FI" sz="1467" dirty="0" smtClean="0"/>
          </a:p>
          <a:p>
            <a:pPr lvl="1">
              <a:buFont typeface="Wingdings" panose="05000000000000000000" pitchFamily="2" charset="2"/>
              <a:buChar char="§"/>
            </a:pPr>
            <a:r>
              <a:rPr lang="fi-FI" sz="1800" dirty="0" smtClean="0"/>
              <a:t>mikrobien </a:t>
            </a:r>
            <a:r>
              <a:rPr lang="fi-FI" sz="1800" dirty="0"/>
              <a:t>esiintymisen </a:t>
            </a:r>
            <a:r>
              <a:rPr lang="fi-FI" sz="1800" dirty="0" smtClean="0"/>
              <a:t>seuranta </a:t>
            </a:r>
          </a:p>
          <a:p>
            <a:pPr lvl="1">
              <a:buFont typeface="Wingdings" panose="05000000000000000000" pitchFamily="2" charset="2"/>
              <a:buChar char="§"/>
            </a:pPr>
            <a:r>
              <a:rPr lang="fi-FI" sz="1800" dirty="0" smtClean="0"/>
              <a:t>leviämisen ehkäisy</a:t>
            </a:r>
          </a:p>
          <a:p>
            <a:pPr lvl="1">
              <a:buFont typeface="Wingdings" panose="05000000000000000000" pitchFamily="2" charset="2"/>
              <a:buChar char="§"/>
            </a:pPr>
            <a:r>
              <a:rPr lang="fi-FI" sz="1800" dirty="0" smtClean="0"/>
              <a:t>kantajan </a:t>
            </a:r>
            <a:r>
              <a:rPr lang="fi-FI" sz="1800" dirty="0"/>
              <a:t>oman mikrobilääkehoidon oikea </a:t>
            </a:r>
            <a:r>
              <a:rPr lang="fi-FI" sz="1800" dirty="0" smtClean="0"/>
              <a:t>kohdentaminen</a:t>
            </a:r>
          </a:p>
          <a:p>
            <a:pPr marL="0" indent="0">
              <a:buNone/>
            </a:pPr>
            <a:endParaRPr lang="fi-FI" sz="2000" dirty="0"/>
          </a:p>
          <a:p>
            <a:pPr marL="0" indent="0">
              <a:buNone/>
            </a:pPr>
            <a:r>
              <a:rPr lang="fi-FI" sz="2000" b="1" dirty="0" smtClean="0"/>
              <a:t>Rekisteriin kirjattavia mikrobeja:</a:t>
            </a:r>
            <a:endParaRPr lang="fi-FI" sz="2000" b="1" dirty="0"/>
          </a:p>
          <a:p>
            <a:pPr>
              <a:buFont typeface="Wingdings" panose="05000000000000000000" pitchFamily="2" charset="2"/>
              <a:buChar char="q"/>
            </a:pPr>
            <a:endParaRPr lang="fi-FI" sz="2000" b="1" dirty="0" smtClean="0"/>
          </a:p>
          <a:p>
            <a:pPr marL="0" indent="0">
              <a:buNone/>
            </a:pPr>
            <a:r>
              <a:rPr lang="fi-FI" sz="2000" b="1" dirty="0" smtClean="0"/>
              <a:t>	MRSA; </a:t>
            </a:r>
            <a:r>
              <a:rPr lang="fi-FI" sz="2000" dirty="0" err="1" smtClean="0"/>
              <a:t>metisilliinille</a:t>
            </a:r>
            <a:r>
              <a:rPr lang="fi-FI" sz="2000" dirty="0" smtClean="0"/>
              <a:t> </a:t>
            </a:r>
            <a:r>
              <a:rPr lang="fi-FI" sz="2000" dirty="0"/>
              <a:t>resistentti </a:t>
            </a:r>
            <a:r>
              <a:rPr lang="fi-FI" sz="2000" dirty="0" err="1"/>
              <a:t>Staphylococcus</a:t>
            </a:r>
            <a:r>
              <a:rPr lang="fi-FI" sz="2000" dirty="0"/>
              <a:t> </a:t>
            </a:r>
            <a:r>
              <a:rPr lang="fi-FI" sz="2000" dirty="0" err="1" smtClean="0"/>
              <a:t>aureus</a:t>
            </a:r>
            <a:endParaRPr lang="fi-FI" sz="2000" dirty="0" smtClean="0"/>
          </a:p>
          <a:p>
            <a:pPr marL="0" indent="0">
              <a:buNone/>
            </a:pPr>
            <a:r>
              <a:rPr lang="fi-FI" sz="2000" b="1" dirty="0" smtClean="0"/>
              <a:t>	VRE;</a:t>
            </a:r>
            <a:r>
              <a:rPr lang="fi-FI" sz="2000" dirty="0" smtClean="0"/>
              <a:t> </a:t>
            </a:r>
            <a:r>
              <a:rPr lang="fi-FI" sz="2000" dirty="0" err="1" smtClean="0"/>
              <a:t>vankomysiinille</a:t>
            </a:r>
            <a:r>
              <a:rPr lang="fi-FI" sz="2000" dirty="0" smtClean="0"/>
              <a:t> </a:t>
            </a:r>
            <a:r>
              <a:rPr lang="fi-FI" sz="2000" dirty="0"/>
              <a:t>resistentti </a:t>
            </a:r>
            <a:r>
              <a:rPr lang="fi-FI" sz="2000" dirty="0" err="1" smtClean="0"/>
              <a:t>enterokokki</a:t>
            </a:r>
            <a:r>
              <a:rPr lang="fi-FI" sz="2000" dirty="0" smtClean="0"/>
              <a:t> </a:t>
            </a:r>
          </a:p>
          <a:p>
            <a:pPr marL="0" indent="0">
              <a:buNone/>
            </a:pPr>
            <a:r>
              <a:rPr lang="fi-FI" sz="2000" b="1" dirty="0" smtClean="0"/>
              <a:t>	ESBL;</a:t>
            </a:r>
            <a:r>
              <a:rPr lang="fi-FI" sz="2000" dirty="0" smtClean="0"/>
              <a:t> </a:t>
            </a:r>
            <a:r>
              <a:rPr lang="fi-FI" sz="2000" b="1" dirty="0" err="1" smtClean="0"/>
              <a:t>Klebsiella</a:t>
            </a:r>
            <a:r>
              <a:rPr lang="fi-FI" sz="2000" b="1" dirty="0" smtClean="0"/>
              <a:t> </a:t>
            </a:r>
            <a:r>
              <a:rPr lang="fi-FI" sz="2000" b="1" dirty="0" err="1" smtClean="0"/>
              <a:t>pneumoniae</a:t>
            </a:r>
            <a:r>
              <a:rPr lang="fi-FI" sz="2000" dirty="0" smtClean="0"/>
              <a:t>, (Lapin sairaanhoitopiirissä myös ESBL-E. </a:t>
            </a:r>
            <a:r>
              <a:rPr lang="fi-FI" sz="2000" dirty="0" err="1" smtClean="0"/>
              <a:t>coli</a:t>
            </a:r>
            <a:r>
              <a:rPr lang="fi-FI" sz="2000" dirty="0" smtClean="0"/>
              <a:t>)</a:t>
            </a:r>
          </a:p>
          <a:p>
            <a:pPr marL="0" indent="0">
              <a:buNone/>
            </a:pPr>
            <a:r>
              <a:rPr lang="fi-FI" sz="2000" b="1" dirty="0" smtClean="0"/>
              <a:t>	CPE;</a:t>
            </a:r>
            <a:r>
              <a:rPr lang="fi-FI" sz="2000" dirty="0" smtClean="0"/>
              <a:t> </a:t>
            </a:r>
            <a:r>
              <a:rPr lang="fi-FI" sz="2000" dirty="0" err="1" smtClean="0"/>
              <a:t>karbapenemaasia</a:t>
            </a:r>
            <a:r>
              <a:rPr lang="fi-FI" sz="2000" dirty="0" smtClean="0"/>
              <a:t> tuottavat </a:t>
            </a:r>
            <a:r>
              <a:rPr lang="fi-FI" sz="2000" dirty="0" err="1" smtClean="0"/>
              <a:t>enterobakteeri</a:t>
            </a:r>
            <a:r>
              <a:rPr lang="fi-FI" sz="2000" dirty="0" smtClean="0"/>
              <a:t>-lajit</a:t>
            </a:r>
          </a:p>
          <a:p>
            <a:pPr marL="0" indent="0">
              <a:buNone/>
            </a:pPr>
            <a:r>
              <a:rPr lang="fi-FI" sz="2000" b="1" dirty="0" smtClean="0"/>
              <a:t>	</a:t>
            </a:r>
            <a:r>
              <a:rPr lang="fi-FI" sz="2000" b="1" dirty="0" err="1" smtClean="0"/>
              <a:t>Candida</a:t>
            </a:r>
            <a:r>
              <a:rPr lang="fi-FI" sz="2000" b="1" dirty="0" smtClean="0"/>
              <a:t> </a:t>
            </a:r>
            <a:r>
              <a:rPr lang="fi-FI" sz="2000" b="1" dirty="0" err="1" smtClean="0"/>
              <a:t>auris</a:t>
            </a:r>
            <a:r>
              <a:rPr lang="fi-FI" sz="2000" b="1" dirty="0" smtClean="0"/>
              <a:t>; </a:t>
            </a:r>
            <a:r>
              <a:rPr lang="fi-FI" sz="2000" dirty="0" smtClean="0"/>
              <a:t>hiivasieni</a:t>
            </a:r>
            <a:endParaRPr lang="fi-FI" sz="2000" b="1" dirty="0" smtClean="0"/>
          </a:p>
          <a:p>
            <a:pPr>
              <a:buFont typeface="Wingdings" panose="05000000000000000000" pitchFamily="2" charset="2"/>
              <a:buChar char="q"/>
            </a:pPr>
            <a:endParaRPr lang="fi-FI" sz="2000" b="1" dirty="0"/>
          </a:p>
          <a:p>
            <a:pPr marL="0" indent="0">
              <a:buNone/>
            </a:pPr>
            <a:endParaRPr lang="fi-FI" sz="2000" dirty="0"/>
          </a:p>
          <a:p>
            <a:pPr marL="0" indent="0">
              <a:buNone/>
            </a:pPr>
            <a:endParaRPr lang="fi-FI" sz="2000" dirty="0" smtClean="0"/>
          </a:p>
          <a:p>
            <a:endParaRPr lang="fi-FI" sz="2000" b="1" dirty="0"/>
          </a:p>
          <a:p>
            <a:endParaRPr lang="fi-FI" sz="2000" b="1" dirty="0"/>
          </a:p>
        </p:txBody>
      </p:sp>
    </p:spTree>
    <p:extLst>
      <p:ext uri="{BB962C8B-B14F-4D97-AF65-F5344CB8AC3E}">
        <p14:creationId xmlns:p14="http://schemas.microsoft.com/office/powerpoint/2010/main" val="1878212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09600" y="426721"/>
            <a:ext cx="5384800" cy="5699444"/>
          </a:xfrm>
        </p:spPr>
        <p:txBody>
          <a:bodyPr>
            <a:normAutofit lnSpcReduction="10000"/>
          </a:bodyPr>
          <a:lstStyle/>
          <a:p>
            <a:pPr marL="0" indent="0">
              <a:buNone/>
            </a:pPr>
            <a:r>
              <a:rPr lang="fi-FI" dirty="0"/>
              <a:t>MRSA: </a:t>
            </a:r>
            <a:r>
              <a:rPr lang="fi-FI" sz="2000" dirty="0"/>
              <a:t>(</a:t>
            </a:r>
            <a:r>
              <a:rPr lang="fi-FI" sz="2000" dirty="0" err="1"/>
              <a:t>Staphylococcus</a:t>
            </a:r>
            <a:r>
              <a:rPr lang="fi-FI" sz="2000" dirty="0"/>
              <a:t> </a:t>
            </a:r>
            <a:r>
              <a:rPr lang="fi-FI" sz="2000" dirty="0" err="1"/>
              <a:t>aureus</a:t>
            </a:r>
            <a:r>
              <a:rPr lang="fi-FI" sz="2000" dirty="0"/>
              <a:t>)</a:t>
            </a:r>
          </a:p>
          <a:p>
            <a:endParaRPr lang="fi-FI" sz="2000" dirty="0" smtClean="0"/>
          </a:p>
          <a:p>
            <a:r>
              <a:rPr lang="fi-FI" sz="2000" dirty="0" smtClean="0"/>
              <a:t>Ihon ja suoliston tavallisia bakteereja</a:t>
            </a:r>
          </a:p>
          <a:p>
            <a:r>
              <a:rPr lang="fi-FI" sz="2000" dirty="0" smtClean="0"/>
              <a:t>erilaisia </a:t>
            </a:r>
            <a:r>
              <a:rPr lang="fi-FI" sz="2000" dirty="0"/>
              <a:t>ihon infektioita, kuten haava- ja kynsivallintulehduksia, </a:t>
            </a:r>
            <a:r>
              <a:rPr lang="fi-FI" sz="2000" dirty="0" smtClean="0"/>
              <a:t>kanyyli-infektioita, yleisinfektioita </a:t>
            </a:r>
            <a:r>
              <a:rPr lang="fi-FI" sz="2000" dirty="0"/>
              <a:t>(sepsis). </a:t>
            </a:r>
          </a:p>
          <a:p>
            <a:r>
              <a:rPr lang="fi-FI" sz="2000" dirty="0"/>
              <a:t>kykenee aiheuttamaan vakavan infektion myös aiemmin terveille henkilöille</a:t>
            </a:r>
          </a:p>
          <a:p>
            <a:r>
              <a:rPr lang="fi-FI" sz="2000" dirty="0"/>
              <a:t>n</a:t>
            </a:r>
            <a:r>
              <a:rPr lang="fi-FI" sz="2000" dirty="0" smtClean="0"/>
              <a:t>. puolet todetuista </a:t>
            </a:r>
            <a:r>
              <a:rPr lang="fi-FI" sz="2000" dirty="0"/>
              <a:t>uusista MRSA-tartunnoista löytyy nenästä ja nielusta otettavista seulontanäytteistä oireettomilta bakteerin kantajilta. </a:t>
            </a:r>
            <a:endParaRPr lang="fi-FI" sz="2000" dirty="0" smtClean="0"/>
          </a:p>
          <a:p>
            <a:r>
              <a:rPr lang="fi-FI" sz="2000" dirty="0" smtClean="0"/>
              <a:t>tavallisesta </a:t>
            </a:r>
            <a:r>
              <a:rPr lang="fi-FI" sz="2000" dirty="0"/>
              <a:t>bakteeriviljelynäytteestä, joka on otettu haavalta, virtsasta tai muusta eritteestä</a:t>
            </a:r>
            <a:r>
              <a:rPr lang="fi-FI" sz="2000" dirty="0" smtClean="0"/>
              <a:t>.</a:t>
            </a:r>
          </a:p>
          <a:p>
            <a:r>
              <a:rPr lang="fi-FI" sz="2000" dirty="0" smtClean="0"/>
              <a:t>N. 1200-1400 uutta tapausta Suomessa/ vuosi</a:t>
            </a:r>
          </a:p>
          <a:p>
            <a:pPr marL="0" indent="0">
              <a:buNone/>
            </a:pPr>
            <a:endParaRPr lang="fi-FI" sz="2000" dirty="0"/>
          </a:p>
          <a:p>
            <a:pPr marL="0" indent="0">
              <a:buNone/>
            </a:pPr>
            <a:endParaRPr lang="fi-FI" dirty="0"/>
          </a:p>
        </p:txBody>
      </p:sp>
      <p:sp>
        <p:nvSpPr>
          <p:cNvPr id="4" name="Sisällön paikkamerkki 3"/>
          <p:cNvSpPr>
            <a:spLocks noGrp="1"/>
          </p:cNvSpPr>
          <p:nvPr>
            <p:ph sz="half" idx="2"/>
          </p:nvPr>
        </p:nvSpPr>
        <p:spPr>
          <a:xfrm>
            <a:off x="6197600" y="426721"/>
            <a:ext cx="5384800" cy="5699443"/>
          </a:xfrm>
        </p:spPr>
        <p:txBody>
          <a:bodyPr>
            <a:normAutofit lnSpcReduction="10000"/>
          </a:bodyPr>
          <a:lstStyle/>
          <a:p>
            <a:endParaRPr lang="fi-FI" sz="2000" dirty="0"/>
          </a:p>
          <a:p>
            <a:endParaRPr lang="fi-FI" dirty="0"/>
          </a:p>
        </p:txBody>
      </p:sp>
      <p:pic>
        <p:nvPicPr>
          <p:cNvPr id="2" name="Kuva 1"/>
          <p:cNvPicPr>
            <a:picLocks noChangeAspect="1"/>
          </p:cNvPicPr>
          <p:nvPr/>
        </p:nvPicPr>
        <p:blipFill>
          <a:blip r:embed="rId2"/>
          <a:stretch>
            <a:fillRect/>
          </a:stretch>
        </p:blipFill>
        <p:spPr>
          <a:xfrm>
            <a:off x="7197609" y="610670"/>
            <a:ext cx="3434369" cy="5084737"/>
          </a:xfrm>
          <a:prstGeom prst="rect">
            <a:avLst/>
          </a:prstGeom>
        </p:spPr>
      </p:pic>
    </p:spTree>
    <p:extLst>
      <p:ext uri="{BB962C8B-B14F-4D97-AF65-F5344CB8AC3E}">
        <p14:creationId xmlns:p14="http://schemas.microsoft.com/office/powerpoint/2010/main" val="1871550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09600" y="374073"/>
            <a:ext cx="5384800" cy="5752091"/>
          </a:xfrm>
        </p:spPr>
        <p:txBody>
          <a:bodyPr>
            <a:normAutofit fontScale="70000" lnSpcReduction="20000"/>
          </a:bodyPr>
          <a:lstStyle/>
          <a:p>
            <a:pPr marL="0" indent="0">
              <a:buNone/>
            </a:pPr>
            <a:r>
              <a:rPr lang="fi-FI" sz="4000" dirty="0"/>
              <a:t>VRE:</a:t>
            </a:r>
            <a:r>
              <a:rPr lang="fi-FI" dirty="0"/>
              <a:t> </a:t>
            </a:r>
            <a:endParaRPr lang="fi-FI" dirty="0" smtClean="0"/>
          </a:p>
          <a:p>
            <a:pPr marL="0" indent="0">
              <a:buNone/>
            </a:pPr>
            <a:r>
              <a:rPr lang="fi-FI" sz="2900" dirty="0"/>
              <a:t>(</a:t>
            </a:r>
            <a:r>
              <a:rPr lang="fi-FI" sz="2900" dirty="0" err="1"/>
              <a:t>Enterococcus</a:t>
            </a:r>
            <a:r>
              <a:rPr lang="fi-FI" sz="2900" dirty="0"/>
              <a:t> </a:t>
            </a:r>
            <a:r>
              <a:rPr lang="fi-FI" sz="2900" dirty="0" err="1" smtClean="0"/>
              <a:t>faecium</a:t>
            </a:r>
            <a:r>
              <a:rPr lang="fi-FI" sz="2900" dirty="0" smtClean="0"/>
              <a:t> ja </a:t>
            </a:r>
            <a:r>
              <a:rPr lang="fi-FI" sz="2900" dirty="0" err="1" smtClean="0"/>
              <a:t>Enterococcus</a:t>
            </a:r>
            <a:r>
              <a:rPr lang="fi-FI" sz="2900" dirty="0" smtClean="0"/>
              <a:t> </a:t>
            </a:r>
            <a:r>
              <a:rPr lang="fi-FI" sz="2900" dirty="0" err="1" smtClean="0"/>
              <a:t>faecalis</a:t>
            </a:r>
            <a:r>
              <a:rPr lang="fi-FI" sz="2900" dirty="0"/>
              <a:t>)</a:t>
            </a:r>
            <a:endParaRPr lang="fi-FI" sz="2900" dirty="0" smtClean="0"/>
          </a:p>
          <a:p>
            <a:pPr marL="0" indent="0">
              <a:buNone/>
            </a:pPr>
            <a:endParaRPr lang="fi-FI" sz="2900" dirty="0"/>
          </a:p>
          <a:p>
            <a:r>
              <a:rPr lang="fi-FI" sz="2600" dirty="0" err="1" smtClean="0"/>
              <a:t>Enterokokki</a:t>
            </a:r>
            <a:r>
              <a:rPr lang="fi-FI" sz="2600" dirty="0" smtClean="0"/>
              <a:t> suoliston </a:t>
            </a:r>
            <a:r>
              <a:rPr lang="fi-FI" sz="2600" dirty="0"/>
              <a:t>normaaliflooraan kuuluva mikrobi</a:t>
            </a:r>
          </a:p>
          <a:p>
            <a:r>
              <a:rPr lang="fi-FI" sz="2600" dirty="0"/>
              <a:t>Taudinaiheuttamiskyky on vähäinen ja tavallisin infektio on virtsatietulehdus</a:t>
            </a:r>
          </a:p>
          <a:p>
            <a:r>
              <a:rPr lang="fi-FI" sz="2600" dirty="0"/>
              <a:t>Voi kuitenkin aiheuttaa vakavia infektioita, kuten yleisinfektion (sepsis) potilaalle, jonka vastustuskyky on alentunut esim. syöpä-, ja tehohoitopotilaille.</a:t>
            </a:r>
          </a:p>
          <a:p>
            <a:r>
              <a:rPr lang="fi-FI" sz="2600" dirty="0"/>
              <a:t>Todetaan useimmiten </a:t>
            </a:r>
            <a:r>
              <a:rPr lang="fi-FI" sz="2600" dirty="0" err="1"/>
              <a:t>VRE:lle</a:t>
            </a:r>
            <a:r>
              <a:rPr lang="fi-FI" sz="2600" dirty="0"/>
              <a:t> altistuneista otettavasta </a:t>
            </a:r>
            <a:r>
              <a:rPr lang="fi-FI" sz="2600" dirty="0" smtClean="0"/>
              <a:t>seulontanäytteestä</a:t>
            </a:r>
            <a:r>
              <a:rPr lang="fi-FI" sz="2600" dirty="0"/>
              <a:t>.</a:t>
            </a:r>
          </a:p>
          <a:p>
            <a:r>
              <a:rPr lang="fi-FI" sz="2600" dirty="0"/>
              <a:t>N. 200-250 uutta tapausta </a:t>
            </a:r>
            <a:r>
              <a:rPr lang="fi-FI" sz="2600" dirty="0" smtClean="0"/>
              <a:t>Suomessa/vuosi</a:t>
            </a:r>
          </a:p>
          <a:p>
            <a:r>
              <a:rPr lang="fi-FI" sz="2600" dirty="0"/>
              <a:t>Valtaosa VRE-löydöksistä liittyy epidemioihin, joten vuosittaisissa tapausmäärissä on heittelyä ilman pysyvämpää suuntaa</a:t>
            </a:r>
          </a:p>
          <a:p>
            <a:pPr marL="0" indent="0">
              <a:buNone/>
            </a:pPr>
            <a:endParaRPr lang="fi-FI" dirty="0"/>
          </a:p>
        </p:txBody>
      </p:sp>
      <p:pic>
        <p:nvPicPr>
          <p:cNvPr id="5" name="Sisällön paikkamerkki 4"/>
          <p:cNvPicPr>
            <a:picLocks noGrp="1" noChangeAspect="1"/>
          </p:cNvPicPr>
          <p:nvPr>
            <p:ph sz="half" idx="2"/>
          </p:nvPr>
        </p:nvPicPr>
        <p:blipFill>
          <a:blip r:embed="rId2"/>
          <a:stretch>
            <a:fillRect/>
          </a:stretch>
        </p:blipFill>
        <p:spPr>
          <a:xfrm>
            <a:off x="7153860" y="852055"/>
            <a:ext cx="3752437" cy="5060759"/>
          </a:xfrm>
          <a:prstGeom prst="rect">
            <a:avLst/>
          </a:prstGeom>
        </p:spPr>
      </p:pic>
    </p:spTree>
    <p:extLst>
      <p:ext uri="{BB962C8B-B14F-4D97-AF65-F5344CB8AC3E}">
        <p14:creationId xmlns:p14="http://schemas.microsoft.com/office/powerpoint/2010/main" val="156878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09600" y="374469"/>
            <a:ext cx="5384800" cy="5751695"/>
          </a:xfrm>
        </p:spPr>
        <p:txBody>
          <a:bodyPr>
            <a:normAutofit fontScale="92500" lnSpcReduction="20000"/>
          </a:bodyPr>
          <a:lstStyle/>
          <a:p>
            <a:pPr marL="0" indent="0">
              <a:buNone/>
            </a:pPr>
            <a:r>
              <a:rPr lang="fi-FI" dirty="0"/>
              <a:t>ESBL: (</a:t>
            </a:r>
            <a:r>
              <a:rPr lang="fi-FI" dirty="0" err="1"/>
              <a:t>e.coli</a:t>
            </a:r>
            <a:r>
              <a:rPr lang="fi-FI" dirty="0"/>
              <a:t> ja </a:t>
            </a:r>
            <a:r>
              <a:rPr lang="fi-FI" dirty="0" err="1"/>
              <a:t>klebsiella</a:t>
            </a:r>
            <a:r>
              <a:rPr lang="fi-FI" dirty="0" smtClean="0"/>
              <a:t>)</a:t>
            </a:r>
          </a:p>
          <a:p>
            <a:pPr marL="0" indent="0">
              <a:buNone/>
            </a:pPr>
            <a:endParaRPr lang="fi-FI" dirty="0" smtClean="0"/>
          </a:p>
          <a:p>
            <a:r>
              <a:rPr lang="fi-FI" sz="1900" dirty="0" smtClean="0"/>
              <a:t>ESBL –ominaisuus tekee bakteereista vastustuskykyisen tavallisille antibiooteille, koska ne tuottavat antibiootteja pilkkovia entsyymejä </a:t>
            </a:r>
            <a:endParaRPr lang="fi-FI" sz="1900" dirty="0"/>
          </a:p>
          <a:p>
            <a:r>
              <a:rPr lang="fi-FI" sz="1900" dirty="0" smtClean="0"/>
              <a:t>Suoliston </a:t>
            </a:r>
            <a:r>
              <a:rPr lang="fi-FI" sz="1900" dirty="0"/>
              <a:t>normaaliin bakteerikantaan kuuluvilla bakteereilla, </a:t>
            </a:r>
            <a:r>
              <a:rPr lang="fi-FI" sz="1900" dirty="0" err="1"/>
              <a:t>esim</a:t>
            </a:r>
            <a:r>
              <a:rPr lang="fi-FI" sz="1900" dirty="0"/>
              <a:t> E. </a:t>
            </a:r>
            <a:r>
              <a:rPr lang="fi-FI" sz="1900" dirty="0" err="1"/>
              <a:t>coli</a:t>
            </a:r>
            <a:r>
              <a:rPr lang="fi-FI" sz="1900" dirty="0"/>
              <a:t> ja </a:t>
            </a:r>
            <a:r>
              <a:rPr lang="fi-FI" sz="1900" dirty="0" err="1"/>
              <a:t>Klebsiella</a:t>
            </a:r>
            <a:r>
              <a:rPr lang="fi-FI" sz="1900" dirty="0"/>
              <a:t> </a:t>
            </a:r>
            <a:r>
              <a:rPr lang="fi-FI" sz="1900" dirty="0" err="1"/>
              <a:t>pneumoniae</a:t>
            </a:r>
            <a:r>
              <a:rPr lang="fi-FI" sz="1900" dirty="0"/>
              <a:t> voi olla tämä ominaisuus</a:t>
            </a:r>
          </a:p>
          <a:p>
            <a:r>
              <a:rPr lang="fi-FI" sz="1900" dirty="0"/>
              <a:t>Aiheuttaa virtsatie-, keuhko- ja vatsan alueen infektioita </a:t>
            </a:r>
          </a:p>
          <a:p>
            <a:r>
              <a:rPr lang="fi-FI" sz="1900" dirty="0" smtClean="0"/>
              <a:t>Valtaosa </a:t>
            </a:r>
            <a:r>
              <a:rPr lang="fi-FI" sz="1900" dirty="0" err="1"/>
              <a:t>e.colia</a:t>
            </a:r>
            <a:r>
              <a:rPr lang="fi-FI" sz="1900" dirty="0"/>
              <a:t> -&gt; </a:t>
            </a:r>
            <a:r>
              <a:rPr lang="fi-FI" sz="1900" dirty="0" smtClean="0"/>
              <a:t>ei rekisteröidä, tavanomaiset </a:t>
            </a:r>
            <a:r>
              <a:rPr lang="fi-FI" sz="1900" dirty="0"/>
              <a:t>varotoimet</a:t>
            </a:r>
          </a:p>
          <a:p>
            <a:r>
              <a:rPr lang="fi-FI" sz="1900" dirty="0"/>
              <a:t>Koska ESBL </a:t>
            </a:r>
            <a:r>
              <a:rPr lang="fi-FI" sz="1900" dirty="0" err="1"/>
              <a:t>e.coli</a:t>
            </a:r>
            <a:r>
              <a:rPr lang="fi-FI" sz="1900" dirty="0"/>
              <a:t>-kannat eivät omaa samanlaista tehokasta leviämiskykyä, kuten ESBL </a:t>
            </a:r>
            <a:r>
              <a:rPr lang="fi-FI" sz="1900" dirty="0" err="1"/>
              <a:t>klebsiella</a:t>
            </a:r>
            <a:r>
              <a:rPr lang="fi-FI" sz="1900" dirty="0"/>
              <a:t> </a:t>
            </a:r>
            <a:r>
              <a:rPr lang="fi-FI" sz="1900" dirty="0" err="1" smtClean="0"/>
              <a:t>pneumoniae</a:t>
            </a:r>
            <a:r>
              <a:rPr lang="fi-FI" sz="1900" dirty="0" smtClean="0"/>
              <a:t>-kannat </a:t>
            </a:r>
            <a:r>
              <a:rPr lang="fi-FI" sz="1900" dirty="0"/>
              <a:t>niitä ei tarvitse hoitaa kosketusvarotoimin</a:t>
            </a:r>
            <a:r>
              <a:rPr lang="fi-FI" sz="1900" dirty="0" smtClean="0"/>
              <a:t>.</a:t>
            </a:r>
          </a:p>
          <a:p>
            <a:r>
              <a:rPr lang="fi-FI" sz="1900" dirty="0" smtClean="0"/>
              <a:t>N. 4500 ESBL </a:t>
            </a:r>
            <a:r>
              <a:rPr lang="fi-FI" sz="1900" dirty="0" err="1" smtClean="0"/>
              <a:t>e.coli</a:t>
            </a:r>
            <a:r>
              <a:rPr lang="fi-FI" sz="1900" dirty="0" smtClean="0"/>
              <a:t> tapausta ja n.500 ESBL </a:t>
            </a:r>
            <a:r>
              <a:rPr lang="fi-FI" sz="1900" dirty="0" err="1" smtClean="0"/>
              <a:t>klebsiella</a:t>
            </a:r>
            <a:r>
              <a:rPr lang="fi-FI" sz="1900" dirty="0" smtClean="0"/>
              <a:t> </a:t>
            </a:r>
            <a:r>
              <a:rPr lang="fi-FI" sz="1900" dirty="0" err="1" smtClean="0"/>
              <a:t>pneumoniae</a:t>
            </a:r>
            <a:r>
              <a:rPr lang="fi-FI" sz="1900" dirty="0" smtClean="0"/>
              <a:t> tapausta Suomessa/vuosi</a:t>
            </a:r>
            <a:endParaRPr lang="fi-FI" sz="1900" dirty="0"/>
          </a:p>
          <a:p>
            <a:endParaRPr lang="fi-FI" sz="2900" dirty="0"/>
          </a:p>
        </p:txBody>
      </p:sp>
      <p:pic>
        <p:nvPicPr>
          <p:cNvPr id="2" name="Sisällön paikkamerkki 1"/>
          <p:cNvPicPr>
            <a:picLocks noGrp="1" noChangeAspect="1"/>
          </p:cNvPicPr>
          <p:nvPr>
            <p:ph sz="half" idx="2"/>
          </p:nvPr>
        </p:nvPicPr>
        <p:blipFill>
          <a:blip r:embed="rId3"/>
          <a:stretch>
            <a:fillRect/>
          </a:stretch>
        </p:blipFill>
        <p:spPr>
          <a:xfrm>
            <a:off x="6483303" y="1463040"/>
            <a:ext cx="4439621" cy="3551697"/>
          </a:xfrm>
          <a:prstGeom prst="rect">
            <a:avLst/>
          </a:prstGeom>
        </p:spPr>
      </p:pic>
    </p:spTree>
    <p:extLst>
      <p:ext uri="{BB962C8B-B14F-4D97-AF65-F5344CB8AC3E}">
        <p14:creationId xmlns:p14="http://schemas.microsoft.com/office/powerpoint/2010/main" val="1632920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609600" y="490451"/>
            <a:ext cx="5384800" cy="5635713"/>
          </a:xfrm>
        </p:spPr>
        <p:txBody>
          <a:bodyPr>
            <a:normAutofit fontScale="77500" lnSpcReduction="20000"/>
          </a:bodyPr>
          <a:lstStyle/>
          <a:p>
            <a:pPr marL="0" indent="0">
              <a:buNone/>
            </a:pPr>
            <a:r>
              <a:rPr lang="fi-FI" sz="4400" b="1" dirty="0"/>
              <a:t>CPE </a:t>
            </a:r>
            <a:r>
              <a:rPr lang="fi-FI" sz="4400" dirty="0"/>
              <a:t>(</a:t>
            </a:r>
            <a:r>
              <a:rPr lang="fi-FI" sz="4400" dirty="0" err="1"/>
              <a:t>Karbapenemaasia</a:t>
            </a:r>
            <a:r>
              <a:rPr lang="fi-FI" sz="4400" dirty="0"/>
              <a:t> tuottava </a:t>
            </a:r>
            <a:r>
              <a:rPr lang="fi-FI" sz="4400" dirty="0" err="1"/>
              <a:t>enterobakteeri</a:t>
            </a:r>
            <a:r>
              <a:rPr lang="fi-FI" sz="4400" dirty="0"/>
              <a:t>)</a:t>
            </a:r>
          </a:p>
          <a:p>
            <a:pPr marL="0" indent="0">
              <a:buNone/>
            </a:pPr>
            <a:endParaRPr lang="fi-FI" dirty="0"/>
          </a:p>
          <a:p>
            <a:r>
              <a:rPr lang="fi-FI" sz="2300" dirty="0" err="1"/>
              <a:t>Karbapenemaasi</a:t>
            </a:r>
            <a:r>
              <a:rPr lang="fi-FI" sz="2300" dirty="0"/>
              <a:t>-ominaisuus tekee bakteerista vastustuskykyisen hyvin monille antibiooteille</a:t>
            </a:r>
          </a:p>
          <a:p>
            <a:r>
              <a:rPr lang="fi-FI" sz="2300" dirty="0"/>
              <a:t>Tämä ominaisuus voi olla monilla suoliston bakteereilla, </a:t>
            </a:r>
            <a:r>
              <a:rPr lang="fi-FI" sz="2300" dirty="0" err="1"/>
              <a:t>esim</a:t>
            </a:r>
            <a:r>
              <a:rPr lang="fi-FI" sz="2300" dirty="0"/>
              <a:t> E. </a:t>
            </a:r>
            <a:r>
              <a:rPr lang="fi-FI" sz="2300" dirty="0" err="1"/>
              <a:t>coli</a:t>
            </a:r>
            <a:r>
              <a:rPr lang="fi-FI" sz="2300" dirty="0"/>
              <a:t>, </a:t>
            </a:r>
            <a:r>
              <a:rPr lang="fi-FI" sz="2300" dirty="0" err="1"/>
              <a:t>Klebsiella</a:t>
            </a:r>
            <a:r>
              <a:rPr lang="fi-FI" sz="2300" dirty="0"/>
              <a:t> </a:t>
            </a:r>
            <a:r>
              <a:rPr lang="fi-FI" sz="2300" dirty="0" err="1"/>
              <a:t>pneumoniae</a:t>
            </a:r>
            <a:r>
              <a:rPr lang="fi-FI" sz="2300" dirty="0"/>
              <a:t>, </a:t>
            </a:r>
            <a:r>
              <a:rPr lang="fi-FI" sz="2300" dirty="0" err="1"/>
              <a:t>enterobacter</a:t>
            </a:r>
            <a:r>
              <a:rPr lang="fi-FI" sz="2300" dirty="0"/>
              <a:t> –lajit</a:t>
            </a:r>
          </a:p>
          <a:p>
            <a:r>
              <a:rPr lang="fi-FI" sz="2300" dirty="0"/>
              <a:t>Yleisin </a:t>
            </a:r>
            <a:r>
              <a:rPr lang="fi-FI" sz="2300" dirty="0" err="1"/>
              <a:t>CPE:n</a:t>
            </a:r>
            <a:r>
              <a:rPr lang="fi-FI" sz="2300" dirty="0"/>
              <a:t> aiheuttama infektio on virtsatieinfektio ja </a:t>
            </a:r>
            <a:r>
              <a:rPr lang="fi-FI" sz="2300" dirty="0" err="1"/>
              <a:t>gastrokirurgiset</a:t>
            </a:r>
            <a:r>
              <a:rPr lang="fi-FI" sz="2300" dirty="0"/>
              <a:t> infektiot.</a:t>
            </a:r>
          </a:p>
          <a:p>
            <a:r>
              <a:rPr lang="fi-FI" sz="2300" dirty="0" err="1"/>
              <a:t>kolonisoi</a:t>
            </a:r>
            <a:r>
              <a:rPr lang="fi-FI" sz="2300" dirty="0"/>
              <a:t> viemäreitä, lavuaareja ja osastojen kosteita tiloja -&gt; sairaalasiivoukseen liittyy erityistoimenpiteitä</a:t>
            </a:r>
          </a:p>
          <a:p>
            <a:r>
              <a:rPr lang="fi-FI" sz="2300" dirty="0"/>
              <a:t>Muutamia kymmeniä tapauksia </a:t>
            </a:r>
            <a:r>
              <a:rPr lang="fi-FI" sz="2300" dirty="0" smtClean="0"/>
              <a:t>Suomessa/ </a:t>
            </a:r>
            <a:r>
              <a:rPr lang="fi-FI" sz="2300" dirty="0"/>
              <a:t>vuosi, 2020 53kpl</a:t>
            </a:r>
          </a:p>
          <a:p>
            <a:pPr marL="0" indent="0">
              <a:buNone/>
            </a:pPr>
            <a:endParaRPr lang="fi-FI" dirty="0"/>
          </a:p>
        </p:txBody>
      </p:sp>
      <p:pic>
        <p:nvPicPr>
          <p:cNvPr id="5" name="Sisällön paikkamerkki 4"/>
          <p:cNvPicPr>
            <a:picLocks noGrp="1" noChangeAspect="1"/>
          </p:cNvPicPr>
          <p:nvPr>
            <p:ph sz="half" idx="2"/>
          </p:nvPr>
        </p:nvPicPr>
        <p:blipFill>
          <a:blip r:embed="rId3"/>
          <a:stretch>
            <a:fillRect/>
          </a:stretch>
        </p:blipFill>
        <p:spPr>
          <a:xfrm>
            <a:off x="7115693" y="1820637"/>
            <a:ext cx="3665914" cy="3599261"/>
          </a:xfrm>
          <a:prstGeom prst="rect">
            <a:avLst/>
          </a:prstGeom>
        </p:spPr>
      </p:pic>
    </p:spTree>
    <p:extLst>
      <p:ext uri="{BB962C8B-B14F-4D97-AF65-F5344CB8AC3E}">
        <p14:creationId xmlns:p14="http://schemas.microsoft.com/office/powerpoint/2010/main" val="2995468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Y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pPr>
      <a:bodyPr rtlCol="0" anchor="ctr"/>
      <a:lstStyle>
        <a:defPPr algn="ctr">
          <a:defRPr dirty="0" smtClean="0">
            <a:solidFill>
              <a:schemeClr val="tx1"/>
            </a:solidFill>
            <a:latin typeface="Trebuchet MS" pitchFamily="34" charset="0"/>
          </a:defRPr>
        </a:defPPr>
      </a:lstStyle>
      <a:style>
        <a:lnRef idx="2">
          <a:schemeClr val="dk1"/>
        </a:lnRef>
        <a:fillRef idx="1">
          <a:schemeClr val="lt1"/>
        </a:fillRef>
        <a:effectRef idx="0">
          <a:schemeClr val="dk1"/>
        </a:effectRef>
        <a:fontRef idx="minor">
          <a:schemeClr val="dk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Trebuchet MS" pitchFamily="34" charset="0"/>
          </a:defRPr>
        </a:defPPr>
      </a:lstStyle>
    </a:txDef>
  </a:objectDefaults>
  <a:extraClrSchemeLst/>
  <a:extLst>
    <a:ext uri="{05A4C25C-085E-4340-85A3-A5531E510DB2}">
      <thm15:themeFamily xmlns:thm15="http://schemas.microsoft.com/office/thememl/2012/main" name="OYS Laaja.potx" id="{E91ED657-DF20-45DA-9ACB-C52B92949A9A}" vid="{02B26E4D-4B38-4F55-8BA6-0DC0AB71311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oulutusmateriaali (sisältötyyppi)" ma:contentTypeID="0x010100E993358E494F344F8D6048E76D09AF020A007628AA875F93584E8BFB272C4723E035" ma:contentTypeVersion="51" ma:contentTypeDescription="" ma:contentTypeScope="" ma:versionID="13000959c0f6843a30fd9fccf4aad81d">
  <xsd:schema xmlns:xsd="http://www.w3.org/2001/XMLSchema" xmlns:xs="http://www.w3.org/2001/XMLSchema" xmlns:p="http://schemas.microsoft.com/office/2006/metadata/properties" xmlns:ns1="http://schemas.microsoft.com/sharepoint/v3" xmlns:ns2="0af04246-5dcb-4e38-b8a1-4adaeb368127" xmlns:ns3="d3e50268-7799-48af-83c3-9a9b063078bc" targetNamespace="http://schemas.microsoft.com/office/2006/metadata/properties" ma:root="true" ma:fieldsID="25e210337e4485dc95c5e8087b813b2b" ns1:_="" ns2:_="" ns3:_="">
    <xsd:import namespace="http://schemas.microsoft.com/sharepoint/v3"/>
    <xsd:import namespace="0af04246-5dcb-4e38-b8a1-4adaeb368127"/>
    <xsd:import namespace="d3e50268-7799-48af-83c3-9a9b063078bc"/>
    <xsd:element name="properties">
      <xsd:complexType>
        <xsd:sequence>
          <xsd:element name="documentManagement">
            <xsd:complexType>
              <xsd:all>
                <xsd:element ref="ns2:Erittäin_x0020_tärkeä_x002c__x0020__x0020_kriittinen_x0020_tai_x0020_päivystysdokumentti" minOccurs="0"/>
                <xsd:element ref="ns2:Dokumentin_x0020_sisällöstä_x0020_vastaava_x0028_t_x0029__x0020__x002f__x0020_asiantuntija_x0028_t_x0029_"/>
                <xsd:element ref="ns2:Dokumjentin_x0020_hyväksyjä"/>
                <xsd:element ref="ns2:Turvallisuustietoisku" minOccurs="0"/>
                <xsd:element ref="ns1:Language" minOccurs="0"/>
                <xsd:element ref="ns3:Julkaise_x0020_extranetissa" minOccurs="0"/>
                <xsd:element ref="ns3:Julkaise_x0020_internetissä" minOccurs="0"/>
                <xsd:element ref="ns3:Julkaise_x0020_intranetissa" minOccurs="0"/>
                <xsd:element ref="ns3:cd9fa66b05f24776892a63c6fb772e2f" minOccurs="0"/>
                <xsd:element ref="ns3:n20b6b3d9a8f4638937a9d1d1dec5738" minOccurs="0"/>
                <xsd:element ref="ns3:ab42df24dbb04f55bc336c85f92eff00" minOccurs="0"/>
                <xsd:element ref="ns3:_dlc_DocId" minOccurs="0"/>
                <xsd:element ref="ns3:_dlc_DocIdUrl" minOccurs="0"/>
                <xsd:element ref="ns3:_dlc_DocIdPersistId" minOccurs="0"/>
                <xsd:element ref="ns3:p1983d610e0d4731a3788cc4c5855e1b" minOccurs="0"/>
                <xsd:element ref="ns3:TaxCatchAll" minOccurs="0"/>
                <xsd:element ref="ns3:n8b7dceb557a4bd5a6f48e1feceef73f" minOccurs="0"/>
                <xsd:element ref="ns2:Koulutuksen_x0020_ajankohta" minOccurs="0"/>
                <xsd:element ref="ns3:TaxCatchAllLabel" minOccurs="0"/>
                <xsd:element ref="ns3:dcbcdd319c9d484f9dc5161892e5c0c3" minOccurs="0"/>
                <xsd:element ref="ns3:bad6acabb1c24909a1a688c49f883f4d" minOccurs="0"/>
                <xsd:element ref="ns3:Julkaistu_x0020_internetiin" minOccurs="0"/>
                <xsd:element ref="ns3:Julkaistu_x0020_intranetiin" minOccurs="0"/>
                <xsd:element ref="ns3:Julkisuus"/>
                <xsd:element ref="ns3:Viittaus_x0020_aiempaan_x0020_dokumentaatioon" minOccurs="0"/>
                <xsd:element ref="ns3:DokumenttienJarjestysnro" minOccurs="0"/>
                <xsd:element ref="ns3:p29133bec810493ea0a0db9a40008070" minOccurs="0"/>
                <xsd:element ref="ns3:dcbfe2a265e14726b4e3bf442009874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2" nillable="true" ma:displayName="Language" ma:default="Finnish (Finland)" ma:format="Dropdown"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af04246-5dcb-4e38-b8a1-4adaeb368127" elementFormDefault="qualified">
    <xsd:import namespace="http://schemas.microsoft.com/office/2006/documentManagement/types"/>
    <xsd:import namespace="http://schemas.microsoft.com/office/infopath/2007/PartnerControls"/>
    <xsd:element name="Erittäin_x0020_tärkeä_x002c__x0020__x0020_kriittinen_x0020_tai_x0020_päivystysdokumentti" ma:index="6" nillable="true" ma:displayName="Erittäin tärkeä,  kriittinen tai päivystyksellinen dokumentti" ma:default="0" ma:description="Valitse 'Kyllä' jos tämä dokumentti on potilaan hoidossa tai muussa toiminnassa erityisen tärkeä dokumentti." ma:internalName="Eritt_x00e4_in_x0020_t_x00e4_rke_x00e4__x002C__x0020__x0020_kriittinen_x0020_tai_x0020_p_x00e4_ivystysdokumentti">
      <xsd:simpleType>
        <xsd:restriction base="dms:Boolean"/>
      </xsd:simpleType>
    </xsd:element>
    <xsd:element name="Dokumentin_x0020_sisällöstä_x0020_vastaava_x0028_t_x0029__x0020__x002f__x0020_asiantuntija_x0028_t_x0029_" ma:index="9" ma:displayName="Dokumentin sisällöstä vastaava(t) / asiantuntija(t) + intraan tallentaja" ma:description="" ma:list="UserInfo" ma:SharePointGroup="0" ma:internalName="Dokumentin_x0020_sis_x00e4_ll_x00f6_st_x00e4__x0020_vastaava_x0028_t_x0029__x0020__x002F__x0020_asiantuntija_x0028_t_x0029_"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jentin_x0020_hyväksyjä" ma:index="10" ma:displayName="Dokumentin hyväksyjä(t)" ma:description="" ma:list="UserInfo" ma:SharePointGroup="0" ma:internalName="Dokumjentin_x0020_hyv_x00e4_ksyj_x00e4_"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urvallisuustietoisku" ma:index="11" nillable="true" ma:displayName="Turvallisuustietoisku" ma:default="0" ma:description="Valitse tämä, jos haluat dokumentin myös turvallisuustietoiskuksi" ma:internalName="Turvallisuustietoisku">
      <xsd:simpleType>
        <xsd:restriction base="dms:Boolean"/>
      </xsd:simpleType>
    </xsd:element>
    <xsd:element name="Koulutuksen_x0020_ajankohta" ma:index="30" nillable="true" ma:displayName="Koulutuksen ajankohta" ma:description="" ma:format="DateTime" ma:internalName="Koulutuksen_x0020_ajankohta">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e50268-7799-48af-83c3-9a9b063078bc" elementFormDefault="qualified">
    <xsd:import namespace="http://schemas.microsoft.com/office/2006/documentManagement/types"/>
    <xsd:import namespace="http://schemas.microsoft.com/office/infopath/2007/PartnerControls"/>
    <xsd:element name="Julkaise_x0020_extranetissa" ma:index="13" nillable="true" ma:displayName="Julkaise extranetissa" ma:default="0" ma:internalName="Julkaise_x0020_extranetissa" ma:readOnly="false">
      <xsd:simpleType>
        <xsd:restriction base="dms:Boolean"/>
      </xsd:simpleType>
    </xsd:element>
    <xsd:element name="Julkaise_x0020_internetissä" ma:index="14" nillable="true" ma:displayName="Julkaise internetissä" ma:default="0" ma:internalName="Julkaise_x0020_internetiss_x00e4_">
      <xsd:simpleType>
        <xsd:restriction base="dms:Boolean"/>
      </xsd:simpleType>
    </xsd:element>
    <xsd:element name="Julkaise_x0020_intranetissa" ma:index="15" nillable="true" ma:displayName="Julkaise intranetissa" ma:default="1" ma:internalName="Julkaise_x0020_intranetissa">
      <xsd:simpleType>
        <xsd:restriction base="dms:Boolean"/>
      </xsd:simpleType>
    </xsd:element>
    <xsd:element name="cd9fa66b05f24776892a63c6fb772e2f" ma:index="17" ma:taxonomy="true" ma:internalName="cd9fa66b05f24776892a63c6fb772e2f" ma:taxonomyFieldName="Kohde_x002d__x0020__x002F__x0020_ty_x00f6_ntekij_x00e4_ryhm_x00e4_" ma:displayName="Kohde- / työntekijäryhmä" ma:readOnly="false" ma:fieldId="{cd9fa66b-05f2-4776-892a-63c6fb772e2f}" ma:sspId="fe7d6957-b623-48c5-941b-77be73948d87" ma:termSetId="92437ae2-e411-4fd9-8f78-058c0c7750e6" ma:anchorId="00000000-0000-0000-0000-000000000000" ma:open="false" ma:isKeyword="false">
      <xsd:complexType>
        <xsd:sequence>
          <xsd:element ref="pc:Terms" minOccurs="0" maxOccurs="1"/>
        </xsd:sequence>
      </xsd:complexType>
    </xsd:element>
    <xsd:element name="n20b6b3d9a8f4638937a9d1d1dec5738" ma:index="20" ma:taxonomy="true" ma:internalName="n20b6b3d9a8f4638937a9d1d1dec5738" ma:taxonomyFieldName="Toiminnanohjausk_x00e4_sikirja" ma:displayName="Toimintakäsikirja" ma:default="" ma:fieldId="{720b6b3d-9a8f-4638-937a-9d1d1dec5738}" ma:sspId="fe7d6957-b623-48c5-941b-77be73948d87" ma:termSetId="b2a76c15-59d3-4770-9e61-030b81c17d0b" ma:anchorId="7a0b9d1c-55f5-4e60-a6b2-f4f552b9e672" ma:open="false" ma:isKeyword="false">
      <xsd:complexType>
        <xsd:sequence>
          <xsd:element ref="pc:Terms" minOccurs="0" maxOccurs="1"/>
        </xsd:sequence>
      </xsd:complexType>
    </xsd:element>
    <xsd:element name="ab42df24dbb04f55bc336c85f92eff00" ma:index="22" ma:taxonomy="true" ma:internalName="ab42df24dbb04f55bc336c85f92eff00" ma:taxonomyFieldName="Erikoisala" ma:displayName="Erikoisala" ma:readOnly="false" ma:fieldId="{ab42df24-dbb0-4f55-bc33-6c85f92eff00}" ma:sspId="fe7d6957-b623-48c5-941b-77be73948d87" ma:termSetId="bc9b3e2b-2b09-4002-8bda-2c461ace4661" ma:anchorId="00000000-0000-0000-0000-000000000000" ma:open="false" ma:isKeyword="false">
      <xsd:complexType>
        <xsd:sequence>
          <xsd:element ref="pc:Terms" minOccurs="0" maxOccurs="1"/>
        </xsd:sequence>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p1983d610e0d4731a3788cc4c5855e1b" ma:index="26" ma:taxonomy="true" ma:internalName="p1983d610e0d4731a3788cc4c5855e1b" ma:taxonomyFieldName="Organisaatiotieto" ma:displayName="Organisaatiotieto" ma:readOnly="false" ma:fieldId="{91983d61-0e0d-4731-a378-8cc4c5855e1b}"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TaxCatchAll" ma:index="27" nillable="true" ma:displayName="Taxonomy Catch All Column" ma:description="" ma:hidden="true" ma:list="{b4597801-4ab2-4691-bc3c-e7fda2469729}" ma:internalName="TaxCatchAll" ma:showField="CatchAllData"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n8b7dceb557a4bd5a6f48e1feceef73f" ma:index="28" ma:taxonomy="true" ma:internalName="n8b7dceb557a4bd5a6f48e1feceef73f" ma:taxonomyFieldName="Koulutusmateriaali_x0020__x0028_sis_x00e4_lt_x00f6_tyypin_x0020_metatieto_x0029_" ma:displayName="Koulutusmateriaali" ma:readOnly="false" ma:fieldId="{78b7dceb-557a-4bd5-a6f4-8e1feceef73f}" ma:sspId="fe7d6957-b623-48c5-941b-77be73948d87" ma:termSetId="a5dadb34-a611-4200-aa10-4f3086e82ca3" ma:anchorId="00000000-0000-0000-0000-000000000000" ma:open="false" ma:isKeyword="false">
      <xsd:complexType>
        <xsd:sequence>
          <xsd:element ref="pc:Terms" minOccurs="0" maxOccurs="1"/>
        </xsd:sequence>
      </xsd:complexType>
    </xsd:element>
    <xsd:element name="TaxCatchAllLabel" ma:index="31" nillable="true" ma:displayName="Taxonomy Catch All Column1" ma:description="" ma:hidden="true" ma:list="{b4597801-4ab2-4691-bc3c-e7fda2469729}" ma:internalName="TaxCatchAllLabel" ma:readOnly="true" ma:showField="CatchAllDataLabel"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dcbcdd319c9d484f9dc5161892e5c0c3" ma:index="33" nillable="true" ma:taxonomy="true" ma:internalName="dcbcdd319c9d484f9dc5161892e5c0c3" ma:taxonomyFieldName="Organisaatiotiedon_x0020_tarkennus_x0020_toiminnan_x0020_mukaan" ma:displayName="Toiminnan tarkennus" ma:fieldId="{dcbcdd31-9c9d-484f-9dc5-161892e5c0c3}" ma:sspId="fe7d6957-b623-48c5-941b-77be73948d87" ma:termSetId="9fd1f0cc-f021-46ef-91c7-e56805365b41" ma:anchorId="00000000-0000-0000-0000-000000000000" ma:open="false" ma:isKeyword="false">
      <xsd:complexType>
        <xsd:sequence>
          <xsd:element ref="pc:Terms" minOccurs="0" maxOccurs="1"/>
        </xsd:sequence>
      </xsd:complexType>
    </xsd:element>
    <xsd:element name="bad6acabb1c24909a1a688c49f883f4d" ma:index="34" ma:taxonomy="true" ma:internalName="bad6acabb1c24909a1a688c49f883f4d" ma:taxonomyFieldName="Kohdeorganisaatio" ma:displayName="Kohdeorganisaatio" ma:readOnly="false" ma:default="" ma:fieldId="{bad6acab-b1c2-4909-a1a6-88c49f883f4d}" ma:taxonomyMulti="true"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Julkaistu_x0020_internetiin" ma:index="36" nillable="true" ma:displayName="Julkaistu internetiin" ma:default="0" ma:internalName="Julkaistu_x0020_internetiin">
      <xsd:simpleType>
        <xsd:restriction base="dms:Boolean"/>
      </xsd:simpleType>
    </xsd:element>
    <xsd:element name="Julkaistu_x0020_intranetiin" ma:index="37" nillable="true" ma:displayName="Julkaistu intranetiin" ma:default="0" ma:internalName="Julkaistu_x0020_intranetiin">
      <xsd:simpleType>
        <xsd:restriction base="dms:Boolean"/>
      </xsd:simpleType>
    </xsd:element>
    <xsd:element name="Julkisuus" ma:index="38" ma:displayName="Julkisuus" ma:default="Ei julkinen" ma:description="" ma:format="Dropdown" ma:internalName="Julkisuus" ma:readOnly="false">
      <xsd:simpleType>
        <xsd:restriction base="dms:Choice">
          <xsd:enumeration value="Julkinen"/>
          <xsd:enumeration value="Ei julkinen"/>
          <xsd:enumeration value="Salassa pidettävä"/>
        </xsd:restriction>
      </xsd:simpleType>
    </xsd:element>
    <xsd:element name="Viittaus_x0020_aiempaan_x0020_dokumentaatioon" ma:index="39" nillable="true" ma:displayName="Viittaus aiempaan dokumentaatioon" ma:description="Toisessa sisältötyypissä olevat aiemmat versiot tai nimi/tyyppi muuttunut. Voi käyttää myös jos alkuperäinen dokumentti ulkoisesta lähteestä." ma:format="Hyperlink" ma:internalName="Viittaus_x0020_aiempaan_x0020_dokumentaatio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kumenttienJarjestysnro" ma:index="40" nillable="true" ma:displayName="DokumenttienJarjestysnro" ma:decimals="0" ma:description="Tällä metatiedolla voidaan lajitella dokumentit haluttuun järjestykseen" ma:internalName="DokumenttienJarjestysnro" ma:percentage="FALSE">
      <xsd:simpleType>
        <xsd:restriction base="dms:Number"/>
      </xsd:simpleType>
    </xsd:element>
    <xsd:element name="p29133bec810493ea0a0db9a40008070" ma:index="41" nillable="true" ma:taxonomy="true" ma:internalName="p29133bec810493ea0a0db9a40008070" ma:taxonomyFieldName="MEO" ma:displayName="MEO" ma:default="" ma:fieldId="{929133be-c810-493e-a0a0-db9a40008070}" ma:sspId="fe7d6957-b623-48c5-941b-77be73948d87" ma:termSetId="b2a76c15-59d3-4770-9e61-030b81c17d0b" ma:anchorId="968258ff-d532-407d-bbdf-30365d4d88fd" ma:open="false" ma:isKeyword="false">
      <xsd:complexType>
        <xsd:sequence>
          <xsd:element ref="pc:Terms" minOccurs="0" maxOccurs="1"/>
        </xsd:sequence>
      </xsd:complexType>
    </xsd:element>
    <xsd:element name="dcbfe2a265e14726b4e3bf442009874f" ma:index="43" nillable="true" ma:taxonomy="true" ma:internalName="dcbfe2a265e14726b4e3bf442009874f" ma:taxonomyFieldName="Kriisiviestint_x00e4_" ma:displayName="Kriisiviestintä" ma:default="" ma:fieldId="{dcbfe2a2-65e1-4726-b4e3-bf442009874f}" ma:sspId="fe7d6957-b623-48c5-941b-77be73948d87" ma:termSetId="5564fb1b-af91-4a4e-871a-61ffaa225bc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fe7d6957-b623-48c5-941b-77be73948d87" ContentTypeId="0x010100E993358E494F344F8D6048E76D09AF020A"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Language xmlns="http://schemas.microsoft.com/sharepoint/v3">Finnish (Finland)</Language>
    <dcbcdd319c9d484f9dc5161892e5c0c3 xmlns="d3e50268-7799-48af-83c3-9a9b063078bc">
      <Terms xmlns="http://schemas.microsoft.com/office/infopath/2007/PartnerControls">
        <TermInfo xmlns="http://schemas.microsoft.com/office/infopath/2007/PartnerControls">
          <TermName xmlns="http://schemas.microsoft.com/office/infopath/2007/PartnerControls">Infektioiden torjunta</TermName>
          <TermId xmlns="http://schemas.microsoft.com/office/infopath/2007/PartnerControls">d1bdb641-a1c1-4abf-b66a-298a776eaddb</TermId>
        </TermInfo>
      </Terms>
    </dcbcdd319c9d484f9dc5161892e5c0c3>
    <Dokumentin_x0020_sisällöstä_x0020_vastaava_x0028_t_x0029__x0020__x002f__x0020_asiantuntija_x0028_t_x0029_ xmlns="0af04246-5dcb-4e38-b8a1-4adaeb368127">
      <UserInfo>
        <DisplayName>i:0#.w|oysnet\laurilhm</DisplayName>
        <AccountId>1726</AccountId>
        <AccountType/>
      </UserInfo>
    </Dokumentin_x0020_sisällöstä_x0020_vastaava_x0028_t_x0029__x0020__x002f__x0020_asiantuntija_x0028_t_x0029_>
    <n8b7dceb557a4bd5a6f48e1feceef73f xmlns="d3e50268-7799-48af-83c3-9a9b063078bc">
      <Terms xmlns="http://schemas.microsoft.com/office/infopath/2007/PartnerControls">
        <TermInfo xmlns="http://schemas.microsoft.com/office/infopath/2007/PartnerControls">
          <TermName xmlns="http://schemas.microsoft.com/office/infopath/2007/PartnerControls">Koulutuksen aineisto</TermName>
          <TermId xmlns="http://schemas.microsoft.com/office/infopath/2007/PartnerControls">2a72a094-566d-460a-879e-2a18b80594d3</TermId>
        </TermInfo>
      </Terms>
    </n8b7dceb557a4bd5a6f48e1feceef73f>
    <Koulutuksen_x0020_ajankohta xmlns="0af04246-5dcb-4e38-b8a1-4adaeb368127">2021-11-10T22:00:00+00:00</Koulutuksen_x0020_ajankohta>
    <p29133bec810493ea0a0db9a40008070 xmlns="d3e50268-7799-48af-83c3-9a9b063078bc">
      <Terms xmlns="http://schemas.microsoft.com/office/infopath/2007/PartnerControls"/>
    </p29133bec810493ea0a0db9a40008070>
    <Julkaise_x0020_intranetissa xmlns="d3e50268-7799-48af-83c3-9a9b063078bc">true</Julkaise_x0020_intranetissa>
    <cd9fa66b05f24776892a63c6fb772e2f xmlns="d3e50268-7799-48af-83c3-9a9b063078bc">
      <Terms xmlns="http://schemas.microsoft.com/office/infopath/2007/PartnerControls">
        <TermInfo xmlns="http://schemas.microsoft.com/office/infopath/2007/PartnerControls">
          <TermName xmlns="http://schemas.microsoft.com/office/infopath/2007/PartnerControls">PPSHP:n henkilöstö</TermName>
          <TermId xmlns="http://schemas.microsoft.com/office/infopath/2007/PartnerControls">7a49a948-31e0-4b0f-83ed-c01fa56f5934</TermId>
        </TermInfo>
      </Terms>
    </cd9fa66b05f24776892a63c6fb772e2f>
    <bad6acabb1c24909a1a688c49f883f4d xmlns="d3e50268-7799-48af-83c3-9a9b063078bc">
      <Terms xmlns="http://schemas.microsoft.com/office/infopath/2007/PartnerControls">
        <TermInfo xmlns="http://schemas.microsoft.com/office/infopath/2007/PartnerControls">
          <TermName xmlns="http://schemas.microsoft.com/office/infopath/2007/PartnerControls">PPSHP</TermName>
          <TermId xmlns="http://schemas.microsoft.com/office/infopath/2007/PartnerControls">be8cbbf1-c5fa-44e0-8d6c-f88ba4a3bcc6</TermId>
        </TermInfo>
      </Terms>
    </bad6acabb1c24909a1a688c49f883f4d>
    <n20b6b3d9a8f4638937a9d1d1dec5738 xmlns="d3e50268-7799-48af-83c3-9a9b063078bc">
      <Terms xmlns="http://schemas.microsoft.com/office/infopath/2007/PartnerControls">
        <TermInfo xmlns="http://schemas.microsoft.com/office/infopath/2007/PartnerControls">
          <TermName xmlns="http://schemas.microsoft.com/office/infopath/2007/PartnerControls">Ei ole toimintakäsikirjaa</TermName>
          <TermId xmlns="http://schemas.microsoft.com/office/infopath/2007/PartnerControls">ed0127a7-f4bb-4299-8de4-a0fcecf35ff1</TermId>
        </TermInfo>
      </Terms>
    </n20b6b3d9a8f4638937a9d1d1dec5738>
    <ab42df24dbb04f55bc336c85f92eff00 xmlns="d3e50268-7799-48af-83c3-9a9b063078bc">
      <Terms xmlns="http://schemas.microsoft.com/office/infopath/2007/PartnerControls">
        <TermInfo xmlns="http://schemas.microsoft.com/office/infopath/2007/PartnerControls">
          <TermName xmlns="http://schemas.microsoft.com/office/infopath/2007/PartnerControls">Ei erikoisalaa (PPSHP)</TermName>
          <TermId xmlns="http://schemas.microsoft.com/office/infopath/2007/PartnerControls">63c697a3-d3f0-4701-a1c0-7b3ab3656aba</TermId>
        </TermInfo>
      </Terms>
    </ab42df24dbb04f55bc336c85f92eff00>
    <Julkaise_x0020_extranetissa xmlns="d3e50268-7799-48af-83c3-9a9b063078bc">false</Julkaise_x0020_extranetissa>
    <Dokumjentin_x0020_hyväksyjä xmlns="0af04246-5dcb-4e38-b8a1-4adaeb368127">
      <UserInfo>
        <DisplayName>i:0#.w|oysnet\puhtote</DisplayName>
        <AccountId>249</AccountId>
        <AccountType/>
      </UserInfo>
    </Dokumjentin_x0020_hyväksyjä>
    <p1983d610e0d4731a3788cc4c5855e1b xmlns="d3e50268-7799-48af-83c3-9a9b063078bc">
      <Terms xmlns="http://schemas.microsoft.com/office/infopath/2007/PartnerControls">
        <TermInfo xmlns="http://schemas.microsoft.com/office/infopath/2007/PartnerControls">
          <TermName xmlns="http://schemas.microsoft.com/office/infopath/2007/PartnerControls">Infektioiden torjuntayksikkö</TermName>
          <TermId xmlns="http://schemas.microsoft.com/office/infopath/2007/PartnerControls">d873b9ee-c5a1-43a5-91cd-d45393df5f8c</TermId>
        </TermInfo>
      </Terms>
    </p1983d610e0d4731a3788cc4c5855e1b>
    <Erittäin_x0020_tärkeä_x002c__x0020__x0020_kriittinen_x0020_tai_x0020_päivystysdokumentti xmlns="0af04246-5dcb-4e38-b8a1-4adaeb368127">false</Erittäin_x0020_tärkeä_x002c__x0020__x0020_kriittinen_x0020_tai_x0020_päivystysdokumentti>
    <Turvallisuustietoisku xmlns="0af04246-5dcb-4e38-b8a1-4adaeb368127">false</Turvallisuustietoisku>
    <Viittaus_x0020_aiempaan_x0020_dokumentaatioon xmlns="d3e50268-7799-48af-83c3-9a9b063078bc">
      <Url xsi:nil="true"/>
      <Description xsi:nil="true"/>
    </Viittaus_x0020_aiempaan_x0020_dokumentaatioon>
    <Julkisuus xmlns="d3e50268-7799-48af-83c3-9a9b063078bc">Julkinen</Julkisuus>
    <DokumenttienJarjestysnro xmlns="d3e50268-7799-48af-83c3-9a9b063078bc" xsi:nil="true"/>
    <Julkaise_x0020_internetissä xmlns="d3e50268-7799-48af-83c3-9a9b063078bc">true</Julkaise_x0020_internetissä>
    <dcbfe2a265e14726b4e3bf442009874f xmlns="d3e50268-7799-48af-83c3-9a9b063078bc">
      <Terms xmlns="http://schemas.microsoft.com/office/infopath/2007/PartnerControls"/>
    </dcbfe2a265e14726b4e3bf442009874f>
    <TaxCatchAll xmlns="d3e50268-7799-48af-83c3-9a9b063078bc">
      <Value>168</Value>
      <Value>166</Value>
      <Value>18</Value>
      <Value>10</Value>
      <Value>165</Value>
      <Value>3</Value>
      <Value>1</Value>
    </TaxCatchAll>
    <_dlc_DocId xmlns="d3e50268-7799-48af-83c3-9a9b063078bc">MUAVRSSTWASF-92438712-346</_dlc_DocId>
    <_dlc_DocIdUrl xmlns="d3e50268-7799-48af-83c3-9a9b063078bc">
      <Url>https://internet.oysnet.ppshp.fi/dokumentit/_layouts/15/DocIdRedir.aspx?ID=MUAVRSSTWASF-92438712-346</Url>
      <Description>MUAVRSSTWASF-92438712-346</Description>
    </_dlc_DocIdUrl>
    <Julkaistu_x0020_intranetiin xmlns="d3e50268-7799-48af-83c3-9a9b063078bc">false</Julkaistu_x0020_intranetiin>
    <Julkaistu_x0020_internetiin xmlns="d3e50268-7799-48af-83c3-9a9b063078bc">false</Julkaistu_x0020_internetiin>
  </documentManagement>
</p:properties>
</file>

<file path=customXml/itemProps1.xml><?xml version="1.0" encoding="utf-8"?>
<ds:datastoreItem xmlns:ds="http://schemas.openxmlformats.org/officeDocument/2006/customXml" ds:itemID="{4416F7E6-E8A5-4697-9864-2393A0EAE691}"/>
</file>

<file path=customXml/itemProps2.xml><?xml version="1.0" encoding="utf-8"?>
<ds:datastoreItem xmlns:ds="http://schemas.openxmlformats.org/officeDocument/2006/customXml" ds:itemID="{066664BD-4620-490A-B6A5-59557F6AB01A}"/>
</file>

<file path=customXml/itemProps3.xml><?xml version="1.0" encoding="utf-8"?>
<ds:datastoreItem xmlns:ds="http://schemas.openxmlformats.org/officeDocument/2006/customXml" ds:itemID="{C3AF404B-20F5-44AD-8D50-5268585FC748}"/>
</file>

<file path=customXml/itemProps4.xml><?xml version="1.0" encoding="utf-8"?>
<ds:datastoreItem xmlns:ds="http://schemas.openxmlformats.org/officeDocument/2006/customXml" ds:itemID="{E870BF9F-E172-4C2E-B215-651437426CD9}"/>
</file>

<file path=customXml/itemProps5.xml><?xml version="1.0" encoding="utf-8"?>
<ds:datastoreItem xmlns:ds="http://schemas.openxmlformats.org/officeDocument/2006/customXml" ds:itemID="{51FD7A8E-823C-4BE0-AD89-370EB8F7D720}"/>
</file>

<file path=docProps/app.xml><?xml version="1.0" encoding="utf-8"?>
<Properties xmlns="http://schemas.openxmlformats.org/officeDocument/2006/extended-properties" xmlns:vt="http://schemas.openxmlformats.org/officeDocument/2006/docPropsVTypes">
  <Template>OYS Laaja</Template>
  <TotalTime>1205</TotalTime>
  <Words>1102</Words>
  <Application>Microsoft Office PowerPoint</Application>
  <PresentationFormat>Laajakuva</PresentationFormat>
  <Paragraphs>196</Paragraphs>
  <Slides>20</Slides>
  <Notes>8</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20</vt:i4>
      </vt:variant>
    </vt:vector>
  </HeadingPairs>
  <TitlesOfParts>
    <vt:vector size="25" baseType="lpstr">
      <vt:lpstr>Arial</vt:lpstr>
      <vt:lpstr>Calibri</vt:lpstr>
      <vt:lpstr>Trebuchet MS</vt:lpstr>
      <vt:lpstr>Wingdings</vt:lpstr>
      <vt:lpstr>OYS</vt:lpstr>
      <vt:lpstr>Moniresistenttien mikrobien linjaukset</vt:lpstr>
      <vt:lpstr>Sisältö:</vt:lpstr>
      <vt:lpstr>Moniresistentit bakteerit</vt:lpstr>
      <vt:lpstr>Moniresistentin bakteerin kantajuus</vt:lpstr>
      <vt:lpstr>Moniresistenttimikrobikantajarekisteri (MMKR)</vt:lpstr>
      <vt:lpstr>PowerPoint-esitys</vt:lpstr>
      <vt:lpstr>PowerPoint-esitys</vt:lpstr>
      <vt:lpstr>PowerPoint-esitys</vt:lpstr>
      <vt:lpstr>PowerPoint-esitys</vt:lpstr>
      <vt:lpstr>PowerPoint-esitys</vt:lpstr>
      <vt:lpstr>PPSHP moniresistenttien mikrobien tilanne</vt:lpstr>
      <vt:lpstr>Uusi moniresistentin bakteerin kantaja</vt:lpstr>
      <vt:lpstr>Varotoimet eri toimintayksiköissä</vt:lpstr>
      <vt:lpstr>Seulontanäytteet   </vt:lpstr>
      <vt:lpstr>PowerPoint-esitys</vt:lpstr>
      <vt:lpstr>PowerPoint-esitys</vt:lpstr>
      <vt:lpstr>PowerPoint-esitys</vt:lpstr>
      <vt:lpstr>Purkunäytteet  -kantajiksi todetuilta</vt:lpstr>
      <vt:lpstr>Näytteenotto</vt:lpstr>
      <vt:lpstr>Infektioiden torjuntayksikkö  p. 040 506 2094</vt:lpstr>
    </vt:vector>
  </TitlesOfParts>
  <Company>PPSHP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Moniresistenssimikrobilinjaukset 11.11.2021</dc:title>
  <dc:creator>Laurila Henna Marika</dc:creator>
  <cp:keywords/>
  <cp:lastModifiedBy>Laurila Henna Marika</cp:lastModifiedBy>
  <cp:revision>227</cp:revision>
  <cp:lastPrinted>2021-11-10T14:20:51Z</cp:lastPrinted>
  <dcterms:created xsi:type="dcterms:W3CDTF">2021-11-02T10:23:47Z</dcterms:created>
  <dcterms:modified xsi:type="dcterms:W3CDTF">2021-11-11T05:55:54Z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0x010100E993358E494F344F8D6048E76D09AF020A007628AA875F93584E8BFB272C4723E035</vt:lpwstr>
  </property>
  <property fmtid="{D5CDD505-2E9C-101B-9397-08002B2CF9AE}" pid="3" name="_dlc_DocIdItemGuid">
    <vt:lpwstr>d7e87c3e-dd8e-4974-bc5f-c18644071e8f</vt:lpwstr>
  </property>
  <property fmtid="{D5CDD505-2E9C-101B-9397-08002B2CF9AE}" pid="4" name="TaxKeyword">
    <vt:lpwstr/>
  </property>
  <property fmtid="{D5CDD505-2E9C-101B-9397-08002B2CF9AE}" pid="5" name="Kohde- / työntekijäryhmä">
    <vt:lpwstr>18;#PPSHP:n henkilöstö|7a49a948-31e0-4b0f-83ed-c01fa56f5934</vt:lpwstr>
  </property>
  <property fmtid="{D5CDD505-2E9C-101B-9397-08002B2CF9AE}" pid="6" name="MEO">
    <vt:lpwstr/>
  </property>
  <property fmtid="{D5CDD505-2E9C-101B-9397-08002B2CF9AE}" pid="7" name="Koulutusmateriaali (sisältötyypin metatieto)">
    <vt:lpwstr>165;#Koulutuksen aineisto|2a72a094-566d-460a-879e-2a18b80594d3</vt:lpwstr>
  </property>
  <property fmtid="{D5CDD505-2E9C-101B-9397-08002B2CF9AE}" pid="8" name="Kohdeorganisaatio">
    <vt:lpwstr>1;#PPSHP|be8cbbf1-c5fa-44e0-8d6c-f88ba4a3bcc6</vt:lpwstr>
  </property>
  <property fmtid="{D5CDD505-2E9C-101B-9397-08002B2CF9AE}" pid="9" name="Organisaatiotiedon tarkennus toiminnan mukaan">
    <vt:lpwstr>168;#Infektioiden torjunta|d1bdb641-a1c1-4abf-b66a-298a776eaddb</vt:lpwstr>
  </property>
  <property fmtid="{D5CDD505-2E9C-101B-9397-08002B2CF9AE}" pid="10" name="Erikoisala">
    <vt:lpwstr>10;#Ei erikoisalaa (PPSHP)|63c697a3-d3f0-4701-a1c0-7b3ab3656aba</vt:lpwstr>
  </property>
  <property fmtid="{D5CDD505-2E9C-101B-9397-08002B2CF9AE}" pid="11" name="Kriisiviestintä">
    <vt:lpwstr/>
  </property>
  <property fmtid="{D5CDD505-2E9C-101B-9397-08002B2CF9AE}" pid="12" name="Toiminnanohjauskäsikirja">
    <vt:lpwstr>3;#Ei ole toimintakäsikirjaa|ed0127a7-f4bb-4299-8de4-a0fcecf35ff1</vt:lpwstr>
  </property>
  <property fmtid="{D5CDD505-2E9C-101B-9397-08002B2CF9AE}" pid="13" name="Organisaatiotieto">
    <vt:lpwstr>166;#Infektioiden torjuntayksikkö|d873b9ee-c5a1-43a5-91cd-d45393df5f8c</vt:lpwstr>
  </property>
  <property fmtid="{D5CDD505-2E9C-101B-9397-08002B2CF9AE}" pid="15" name="TaxKeywordTaxHTField">
    <vt:lpwstr/>
  </property>
  <property fmtid="{D5CDD505-2E9C-101B-9397-08002B2CF9AE}" pid="16" name="Order">
    <vt:r8>248300</vt:r8>
  </property>
  <property fmtid="{D5CDD505-2E9C-101B-9397-08002B2CF9AE}" pid="17" name="SharedWithUsers">
    <vt:lpwstr/>
  </property>
</Properties>
</file>